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gfaTvDzaucLNnZ2oJg4s6ZL66f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94660"/>
  </p:normalViewPr>
  <p:slideViewPr>
    <p:cSldViewPr snapToGrid="0">
      <p:cViewPr varScale="1">
        <p:scale>
          <a:sx n="47" d="100"/>
          <a:sy n="47" d="100"/>
        </p:scale>
        <p:origin x="1262"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font" Target="fonts/font1.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17bc22fca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317bc22fca0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17bc22fca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317bc22fc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17bc22fca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17bc22fca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8442"/>
            </a:stretch>
          </a:blipFill>
          <a:ln>
            <a:noFill/>
          </a:ln>
        </p:spPr>
      </p:sp>
      <p:grpSp>
        <p:nvGrpSpPr>
          <p:cNvPr id="85" name="Google Shape;85;p1"/>
          <p:cNvGrpSpPr/>
          <p:nvPr/>
        </p:nvGrpSpPr>
        <p:grpSpPr>
          <a:xfrm>
            <a:off x="8229600" y="3520629"/>
            <a:ext cx="3310631" cy="6728271"/>
            <a:chOff x="0" y="0"/>
            <a:chExt cx="5000993" cy="10163632"/>
          </a:xfrm>
        </p:grpSpPr>
        <p:sp>
          <p:nvSpPr>
            <p:cNvPr id="86" name="Google Shape;86;p1"/>
            <p:cNvSpPr/>
            <p:nvPr/>
          </p:nvSpPr>
          <p:spPr>
            <a:xfrm>
              <a:off x="0" y="0"/>
              <a:ext cx="5000993" cy="10163632"/>
            </a:xfrm>
            <a:custGeom>
              <a:avLst/>
              <a:gdLst/>
              <a:ahLst/>
              <a:cxnLst/>
              <a:rect l="l" t="t" r="r" b="b"/>
              <a:pathLst>
                <a:path w="5000993" h="10163632" extrusionOk="0">
                  <a:moveTo>
                    <a:pt x="0" y="0"/>
                  </a:moveTo>
                  <a:lnTo>
                    <a:pt x="5000993" y="0"/>
                  </a:lnTo>
                  <a:lnTo>
                    <a:pt x="5000993" y="10163632"/>
                  </a:lnTo>
                  <a:lnTo>
                    <a:pt x="0" y="10163632"/>
                  </a:lnTo>
                  <a:close/>
                </a:path>
              </a:pathLst>
            </a:custGeom>
            <a:blipFill rotWithShape="1">
              <a:blip r:embed="rId4">
                <a:alphaModFix/>
              </a:blip>
              <a:stretch>
                <a:fillRect l="-43" r="-44"/>
              </a:stretch>
            </a:blipFill>
            <a:ln>
              <a:noFill/>
            </a:ln>
          </p:spPr>
        </p:sp>
        <p:sp>
          <p:nvSpPr>
            <p:cNvPr id="87" name="Google Shape;87;p1"/>
            <p:cNvSpPr/>
            <p:nvPr/>
          </p:nvSpPr>
          <p:spPr>
            <a:xfrm>
              <a:off x="338759" y="288798"/>
              <a:ext cx="4330776" cy="9398001"/>
            </a:xfrm>
            <a:custGeom>
              <a:avLst/>
              <a:gdLst/>
              <a:ahLst/>
              <a:cxnLst/>
              <a:rect l="l" t="t" r="r" b="b"/>
              <a:pathLst>
                <a:path w="4330776" h="9398000" extrusionOk="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5">
                <a:alphaModFix/>
              </a:blip>
              <a:stretch>
                <a:fillRect t="-1304" b="-130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8" name="Google Shape;88;p1"/>
          <p:cNvSpPr/>
          <p:nvPr/>
        </p:nvSpPr>
        <p:spPr>
          <a:xfrm>
            <a:off x="-4953000" y="3555273"/>
            <a:ext cx="12051112" cy="11418027"/>
          </a:xfrm>
          <a:custGeom>
            <a:avLst/>
            <a:gdLst/>
            <a:ahLst/>
            <a:cxnLst/>
            <a:rect l="l" t="t" r="r" b="b"/>
            <a:pathLst>
              <a:path w="16068150" h="15224036" extrusionOk="0">
                <a:moveTo>
                  <a:pt x="0" y="0"/>
                </a:moveTo>
                <a:lnTo>
                  <a:pt x="16068150" y="0"/>
                </a:lnTo>
                <a:lnTo>
                  <a:pt x="16068150" y="15224036"/>
                </a:lnTo>
                <a:lnTo>
                  <a:pt x="0" y="15224036"/>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
          <p:cNvSpPr/>
          <p:nvPr/>
        </p:nvSpPr>
        <p:spPr>
          <a:xfrm>
            <a:off x="12066600" y="5143500"/>
            <a:ext cx="5729589" cy="4114800"/>
          </a:xfrm>
          <a:custGeom>
            <a:avLst/>
            <a:gdLst/>
            <a:ahLst/>
            <a:cxnLst/>
            <a:rect l="l" t="t" r="r" b="b"/>
            <a:pathLst>
              <a:path w="7639452" h="5486400" extrusionOk="0">
                <a:moveTo>
                  <a:pt x="0" y="0"/>
                </a:moveTo>
                <a:lnTo>
                  <a:pt x="7639452" y="0"/>
                </a:lnTo>
                <a:lnTo>
                  <a:pt x="7639452" y="5486400"/>
                </a:lnTo>
                <a:lnTo>
                  <a:pt x="0" y="54864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0" name="Google Shape;90;p1"/>
          <p:cNvPicPr preferRelativeResize="0"/>
          <p:nvPr/>
        </p:nvPicPr>
        <p:blipFill rotWithShape="1">
          <a:blip r:embed="rId8">
            <a:alphaModFix/>
          </a:blip>
          <a:srcRect t="38551" b="29504"/>
          <a:stretch/>
        </p:blipFill>
        <p:spPr>
          <a:xfrm>
            <a:off x="5504269" y="343597"/>
            <a:ext cx="8761291" cy="27987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317bc22fca0_1_10"/>
          <p:cNvSpPr txBox="1"/>
          <p:nvPr/>
        </p:nvSpPr>
        <p:spPr>
          <a:xfrm>
            <a:off x="1143000" y="1028700"/>
            <a:ext cx="11012100" cy="112011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Methodology and Approach</a:t>
            </a:r>
            <a:endParaRPr dirty="0">
              <a:latin typeface="Times New Roman" panose="02020603050405020304" pitchFamily="18" charset="0"/>
              <a:ea typeface="Roboto"/>
              <a:cs typeface="Times New Roman" panose="02020603050405020304" pitchFamily="18" charset="0"/>
              <a:sym typeface="Roboto"/>
            </a:endParaRPr>
          </a:p>
        </p:txBody>
      </p:sp>
      <p:sp>
        <p:nvSpPr>
          <p:cNvPr id="191" name="Google Shape;191;g317bc22fca0_1_10"/>
          <p:cNvSpPr/>
          <p:nvPr/>
        </p:nvSpPr>
        <p:spPr>
          <a:xfrm>
            <a:off x="1143002" y="3313150"/>
            <a:ext cx="8327570" cy="5486400"/>
          </a:xfrm>
          <a:prstGeom prst="roundRect">
            <a:avLst>
              <a:gd name="adj" fmla="val 1681"/>
            </a:avLst>
          </a:prstGeom>
          <a:solidFill>
            <a:srgbClr val="E0E0EC"/>
          </a:solid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None/>
            </a:pPr>
            <a:r>
              <a:rPr lang="en-US" sz="3600" b="1" u="sng" dirty="0">
                <a:solidFill>
                  <a:schemeClr val="dk1"/>
                </a:solidFill>
                <a:latin typeface="Times New Roman" panose="02020603050405020304" pitchFamily="18" charset="0"/>
                <a:ea typeface="Roboto"/>
                <a:cs typeface="Times New Roman" panose="02020603050405020304" pitchFamily="18" charset="0"/>
                <a:sym typeface="Roboto"/>
              </a:rPr>
              <a:t>Module 3: Map and Location Services</a:t>
            </a:r>
            <a:endParaRPr sz="3600" b="1" u="sng" dirty="0">
              <a:solidFill>
                <a:schemeClr val="dk1"/>
              </a:solidFill>
              <a:latin typeface="Times New Roman" panose="02020603050405020304" pitchFamily="18" charset="0"/>
              <a:ea typeface="Roboto"/>
              <a:cs typeface="Times New Roman" panose="02020603050405020304" pitchFamily="18" charset="0"/>
              <a:sym typeface="Roboto"/>
            </a:endParaRPr>
          </a:p>
          <a:p>
            <a:pPr marL="285750" marR="0" lvl="0" indent="-285750" algn="l" rtl="0">
              <a:lnSpc>
                <a:spcPct val="200000"/>
              </a:lnSpc>
              <a:spcBef>
                <a:spcPts val="100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Integration with a mapping API (Here Maps API)</a:t>
            </a:r>
            <a:endParaRPr dirty="0">
              <a:latin typeface="Times New Roman" panose="02020603050405020304" pitchFamily="18" charset="0"/>
              <a:ea typeface="Roboto"/>
              <a:cs typeface="Times New Roman" panose="02020603050405020304" pitchFamily="18" charset="0"/>
              <a:sym typeface="Roboto"/>
            </a:endParaRPr>
          </a:p>
          <a:p>
            <a:pPr marL="285750" marR="0" lvl="0" indent="-285750" algn="l" rtl="0">
              <a:lnSpc>
                <a:spcPct val="200000"/>
              </a:lnSpc>
              <a:spcBef>
                <a:spcPts val="100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Real-time location tracking</a:t>
            </a:r>
            <a:endParaRPr dirty="0">
              <a:latin typeface="Times New Roman" panose="02020603050405020304" pitchFamily="18" charset="0"/>
              <a:ea typeface="Roboto"/>
              <a:cs typeface="Times New Roman" panose="02020603050405020304" pitchFamily="18" charset="0"/>
              <a:sym typeface="Roboto"/>
            </a:endParaRPr>
          </a:p>
          <a:p>
            <a:pPr marL="285750" marR="0" lvl="0" indent="-285750" algn="l" rtl="0">
              <a:lnSpc>
                <a:spcPct val="200000"/>
              </a:lnSpc>
              <a:spcBef>
                <a:spcPts val="100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Geocoding and reverse geocoding</a:t>
            </a:r>
            <a:endParaRPr dirty="0">
              <a:latin typeface="Times New Roman" panose="02020603050405020304" pitchFamily="18" charset="0"/>
              <a:ea typeface="Roboto"/>
              <a:cs typeface="Times New Roman" panose="02020603050405020304" pitchFamily="18" charset="0"/>
              <a:sym typeface="Roboto"/>
            </a:endParaRPr>
          </a:p>
        </p:txBody>
      </p:sp>
      <p:sp>
        <p:nvSpPr>
          <p:cNvPr id="192" name="Google Shape;192;g317bc22fca0_1_10"/>
          <p:cNvSpPr/>
          <p:nvPr/>
        </p:nvSpPr>
        <p:spPr>
          <a:xfrm>
            <a:off x="10719054" y="2435445"/>
            <a:ext cx="2872092"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3">
              <a:alphaModFix/>
            </a:blip>
            <a:stretch>
              <a:fillRect/>
            </a:stretch>
          </a:blipFill>
          <a:ln>
            <a:noFill/>
          </a:ln>
        </p:spPr>
      </p:sp>
      <p:sp>
        <p:nvSpPr>
          <p:cNvPr id="194" name="Google Shape;194;g317bc22fca0_1_10"/>
          <p:cNvSpPr/>
          <p:nvPr/>
        </p:nvSpPr>
        <p:spPr>
          <a:xfrm>
            <a:off x="14153851" y="2435446"/>
            <a:ext cx="2872114"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4">
              <a:alphaModFix/>
            </a:blip>
            <a:stretch>
              <a:fillRect/>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1"/>
          <p:cNvSpPr txBox="1"/>
          <p:nvPr/>
        </p:nvSpPr>
        <p:spPr>
          <a:xfrm>
            <a:off x="1143000" y="1028700"/>
            <a:ext cx="11012100" cy="112011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Methodology and Approach</a:t>
            </a:r>
            <a:endParaRPr dirty="0">
              <a:latin typeface="Times New Roman" panose="02020603050405020304" pitchFamily="18" charset="0"/>
              <a:ea typeface="Roboto"/>
              <a:cs typeface="Times New Roman" panose="02020603050405020304" pitchFamily="18" charset="0"/>
              <a:sym typeface="Roboto"/>
            </a:endParaRPr>
          </a:p>
        </p:txBody>
      </p:sp>
      <p:sp>
        <p:nvSpPr>
          <p:cNvPr id="200" name="Google Shape;200;p11"/>
          <p:cNvSpPr/>
          <p:nvPr/>
        </p:nvSpPr>
        <p:spPr>
          <a:xfrm>
            <a:off x="1143000" y="3314700"/>
            <a:ext cx="7041000" cy="5486400"/>
          </a:xfrm>
          <a:prstGeom prst="roundRect">
            <a:avLst>
              <a:gd name="adj" fmla="val 1681"/>
            </a:avLst>
          </a:prstGeom>
          <a:solidFill>
            <a:srgbClr val="E0E0EC"/>
          </a:solid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None/>
            </a:pPr>
            <a:r>
              <a:rPr lang="en-US" sz="3600" b="1" u="sng" dirty="0">
                <a:solidFill>
                  <a:schemeClr val="dk1"/>
                </a:solidFill>
                <a:latin typeface="Times New Roman" panose="02020603050405020304" pitchFamily="18" charset="0"/>
                <a:ea typeface="Roboto"/>
                <a:cs typeface="Times New Roman" panose="02020603050405020304" pitchFamily="18" charset="0"/>
                <a:sym typeface="Roboto"/>
              </a:rPr>
              <a:t>Module 4: Find and Confirm Ride</a:t>
            </a:r>
            <a:endParaRPr dirty="0">
              <a:latin typeface="Times New Roman" panose="02020603050405020304" pitchFamily="18" charset="0"/>
              <a:ea typeface="Roboto"/>
              <a:cs typeface="Times New Roman" panose="02020603050405020304" pitchFamily="18" charset="0"/>
              <a:sym typeface="Roboto"/>
            </a:endParaRPr>
          </a:p>
          <a:p>
            <a:pPr marL="342900" marR="0" lvl="0" indent="-342900" algn="l" rtl="0">
              <a:lnSpc>
                <a:spcPct val="200000"/>
              </a:lnSpc>
              <a:spcBef>
                <a:spcPts val="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Find rides</a:t>
            </a:r>
            <a:endParaRPr dirty="0">
              <a:latin typeface="Times New Roman" panose="02020603050405020304" pitchFamily="18" charset="0"/>
              <a:ea typeface="Roboto"/>
              <a:cs typeface="Times New Roman" panose="02020603050405020304" pitchFamily="18" charset="0"/>
              <a:sym typeface="Roboto"/>
            </a:endParaRPr>
          </a:p>
          <a:p>
            <a:pPr marL="342900" marR="0" lvl="0" indent="-342900" algn="l" rtl="0">
              <a:lnSpc>
                <a:spcPct val="200000"/>
              </a:lnSpc>
              <a:spcBef>
                <a:spcPts val="100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Driver Selection</a:t>
            </a:r>
            <a:endParaRPr dirty="0">
              <a:latin typeface="Times New Roman" panose="02020603050405020304" pitchFamily="18" charset="0"/>
              <a:ea typeface="Roboto"/>
              <a:cs typeface="Times New Roman" panose="02020603050405020304" pitchFamily="18" charset="0"/>
              <a:sym typeface="Roboto"/>
            </a:endParaRPr>
          </a:p>
          <a:p>
            <a:pPr marL="342900" marR="0" lvl="0" indent="-342900" algn="l" rtl="0">
              <a:lnSpc>
                <a:spcPct val="200000"/>
              </a:lnSpc>
              <a:spcBef>
                <a:spcPts val="100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Confirm Ride</a:t>
            </a:r>
            <a:endParaRPr dirty="0">
              <a:latin typeface="Times New Roman" panose="02020603050405020304" pitchFamily="18" charset="0"/>
              <a:ea typeface="Roboto"/>
              <a:cs typeface="Times New Roman" panose="02020603050405020304" pitchFamily="18" charset="0"/>
              <a:sym typeface="Roboto"/>
            </a:endParaRPr>
          </a:p>
          <a:p>
            <a:pPr marL="0" marR="0" lvl="0" indent="0" algn="l" rtl="0">
              <a:lnSpc>
                <a:spcPct val="200000"/>
              </a:lnSpc>
              <a:spcBef>
                <a:spcPts val="1000"/>
              </a:spcBef>
              <a:spcAft>
                <a:spcPts val="0"/>
              </a:spcAft>
              <a:buNone/>
            </a:pPr>
            <a:endParaRPr sz="2400" b="1"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201" name="Google Shape;201;p11"/>
          <p:cNvSpPr/>
          <p:nvPr/>
        </p:nvSpPr>
        <p:spPr>
          <a:xfrm>
            <a:off x="8468475" y="276745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3">
              <a:alphaModFix/>
            </a:blip>
            <a:stretch>
              <a:fillRect/>
            </a:stretch>
          </a:blipFill>
          <a:ln>
            <a:noFill/>
          </a:ln>
        </p:spPr>
        <p:txBody>
          <a:bodyPr/>
          <a:lstStyle/>
          <a:p>
            <a:endParaRPr lang="en-IN" dirty="0"/>
          </a:p>
        </p:txBody>
      </p:sp>
      <p:sp>
        <p:nvSpPr>
          <p:cNvPr id="202" name="Google Shape;202;p11"/>
          <p:cNvSpPr/>
          <p:nvPr/>
        </p:nvSpPr>
        <p:spPr>
          <a:xfrm>
            <a:off x="11709324" y="276745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4">
              <a:alphaModFix/>
            </a:blip>
            <a:stretch>
              <a:fillRect/>
            </a:stretch>
          </a:blipFill>
          <a:ln>
            <a:noFill/>
          </a:ln>
        </p:spPr>
      </p:sp>
      <p:sp>
        <p:nvSpPr>
          <p:cNvPr id="203" name="Google Shape;203;p11"/>
          <p:cNvSpPr/>
          <p:nvPr/>
        </p:nvSpPr>
        <p:spPr>
          <a:xfrm>
            <a:off x="14950175" y="276745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5">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317bc22fca0_1_17"/>
          <p:cNvSpPr txBox="1"/>
          <p:nvPr/>
        </p:nvSpPr>
        <p:spPr>
          <a:xfrm>
            <a:off x="1143000" y="1028700"/>
            <a:ext cx="11012100" cy="112011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Methodology and Approach</a:t>
            </a:r>
            <a:endParaRPr dirty="0">
              <a:latin typeface="Times New Roman" panose="02020603050405020304" pitchFamily="18" charset="0"/>
              <a:ea typeface="Roboto"/>
              <a:cs typeface="Times New Roman" panose="02020603050405020304" pitchFamily="18" charset="0"/>
              <a:sym typeface="Roboto"/>
            </a:endParaRPr>
          </a:p>
        </p:txBody>
      </p:sp>
      <p:sp>
        <p:nvSpPr>
          <p:cNvPr id="209" name="Google Shape;209;g317bc22fca0_1_17"/>
          <p:cNvSpPr/>
          <p:nvPr/>
        </p:nvSpPr>
        <p:spPr>
          <a:xfrm>
            <a:off x="1143002" y="3313150"/>
            <a:ext cx="7696200" cy="5486400"/>
          </a:xfrm>
          <a:prstGeom prst="roundRect">
            <a:avLst>
              <a:gd name="adj" fmla="val 1681"/>
            </a:avLst>
          </a:prstGeom>
          <a:solidFill>
            <a:srgbClr val="E0E0EC"/>
          </a:solid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None/>
            </a:pPr>
            <a:r>
              <a:rPr lang="en-US" sz="3600" b="1" u="sng" dirty="0">
                <a:solidFill>
                  <a:schemeClr val="dk1"/>
                </a:solidFill>
                <a:latin typeface="Times New Roman" panose="02020603050405020304" pitchFamily="18" charset="0"/>
                <a:ea typeface="Roboto"/>
                <a:cs typeface="Times New Roman" panose="02020603050405020304" pitchFamily="18" charset="0"/>
                <a:sym typeface="Roboto"/>
              </a:rPr>
              <a:t>Module 5: Payments</a:t>
            </a:r>
            <a:endParaRPr dirty="0">
              <a:latin typeface="Times New Roman" panose="02020603050405020304" pitchFamily="18" charset="0"/>
              <a:ea typeface="Roboto"/>
              <a:cs typeface="Times New Roman" panose="02020603050405020304" pitchFamily="18" charset="0"/>
              <a:sym typeface="Roboto"/>
            </a:endParaRPr>
          </a:p>
          <a:p>
            <a:pPr marL="342900" marR="0" lvl="0" indent="-342900" algn="l" rtl="0">
              <a:lnSpc>
                <a:spcPct val="200000"/>
              </a:lnSpc>
              <a:spcBef>
                <a:spcPts val="0"/>
              </a:spcBef>
              <a:spcAft>
                <a:spcPts val="0"/>
              </a:spcAft>
              <a:buClr>
                <a:srgbClr val="000000"/>
              </a:buClr>
              <a:buSzPts val="2400"/>
              <a:buFont typeface="Roboto"/>
              <a:buChar char="•"/>
            </a:pPr>
            <a:r>
              <a:rPr lang="en-US" sz="2400" dirty="0">
                <a:solidFill>
                  <a:srgbClr val="000000"/>
                </a:solidFill>
                <a:latin typeface="Times New Roman" panose="02020603050405020304" pitchFamily="18" charset="0"/>
                <a:ea typeface="Roboto"/>
                <a:cs typeface="Times New Roman" panose="02020603050405020304" pitchFamily="18" charset="0"/>
                <a:sym typeface="Roboto"/>
              </a:rPr>
              <a:t>Payment Integration using services such as Stripe</a:t>
            </a:r>
            <a:endParaRPr dirty="0">
              <a:latin typeface="Times New Roman" panose="02020603050405020304" pitchFamily="18" charset="0"/>
              <a:ea typeface="Roboto"/>
              <a:cs typeface="Times New Roman" panose="02020603050405020304" pitchFamily="18" charset="0"/>
              <a:sym typeface="Roboto"/>
            </a:endParaRPr>
          </a:p>
          <a:p>
            <a:pPr marL="342900" marR="0" lvl="0" indent="-342900" algn="l" rtl="0">
              <a:lnSpc>
                <a:spcPct val="200000"/>
              </a:lnSpc>
              <a:spcBef>
                <a:spcPts val="100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Payment methods such as card</a:t>
            </a:r>
            <a:endParaRPr dirty="0">
              <a:latin typeface="Times New Roman" panose="02020603050405020304" pitchFamily="18" charset="0"/>
              <a:ea typeface="Roboto"/>
              <a:cs typeface="Times New Roman" panose="02020603050405020304" pitchFamily="18" charset="0"/>
              <a:sym typeface="Roboto"/>
            </a:endParaRPr>
          </a:p>
          <a:p>
            <a:pPr marL="342900" marR="0" lvl="0" indent="-342900" algn="l" rtl="0">
              <a:lnSpc>
                <a:spcPct val="200000"/>
              </a:lnSpc>
              <a:spcBef>
                <a:spcPts val="100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Payment confirmation</a:t>
            </a:r>
            <a:endParaRPr dirty="0">
              <a:latin typeface="Times New Roman" panose="02020603050405020304" pitchFamily="18" charset="0"/>
              <a:ea typeface="Roboto"/>
              <a:cs typeface="Times New Roman" panose="02020603050405020304" pitchFamily="18" charset="0"/>
              <a:sym typeface="Roboto"/>
            </a:endParaRPr>
          </a:p>
        </p:txBody>
      </p:sp>
      <p:sp>
        <p:nvSpPr>
          <p:cNvPr id="210" name="Google Shape;210;g317bc22fca0_1_17"/>
          <p:cNvSpPr/>
          <p:nvPr/>
        </p:nvSpPr>
        <p:spPr>
          <a:xfrm>
            <a:off x="8990950" y="246625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3">
              <a:alphaModFix/>
            </a:blip>
            <a:stretch>
              <a:fillRect/>
            </a:stretch>
          </a:blipFill>
          <a:ln>
            <a:noFill/>
          </a:ln>
        </p:spPr>
      </p:sp>
      <p:sp>
        <p:nvSpPr>
          <p:cNvPr id="211" name="Google Shape;211;g317bc22fca0_1_17"/>
          <p:cNvSpPr/>
          <p:nvPr/>
        </p:nvSpPr>
        <p:spPr>
          <a:xfrm>
            <a:off x="12112400" y="246625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4">
              <a:alphaModFix/>
            </a:blip>
            <a:stretch>
              <a:fillRect/>
            </a:stretch>
          </a:blipFill>
          <a:ln>
            <a:noFill/>
          </a:ln>
        </p:spPr>
      </p:sp>
      <p:sp>
        <p:nvSpPr>
          <p:cNvPr id="212" name="Google Shape;212;g317bc22fca0_1_17"/>
          <p:cNvSpPr/>
          <p:nvPr/>
        </p:nvSpPr>
        <p:spPr>
          <a:xfrm>
            <a:off x="15233850" y="246625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5">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p:nvPr/>
        </p:nvSpPr>
        <p:spPr>
          <a:xfrm>
            <a:off x="366674" y="2888191"/>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3">
              <a:alphaModFix/>
            </a:blip>
            <a:stretch>
              <a:fillRect/>
            </a:stretch>
          </a:blipFill>
          <a:ln>
            <a:noFill/>
          </a:ln>
        </p:spPr>
      </p:sp>
      <p:sp>
        <p:nvSpPr>
          <p:cNvPr id="218" name="Google Shape;218;p24"/>
          <p:cNvSpPr/>
          <p:nvPr/>
        </p:nvSpPr>
        <p:spPr>
          <a:xfrm>
            <a:off x="4056842" y="2888191"/>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4">
              <a:alphaModFix/>
            </a:blip>
            <a:stretch>
              <a:fillRect/>
            </a:stretch>
          </a:blipFill>
          <a:ln>
            <a:noFill/>
          </a:ln>
        </p:spPr>
      </p:sp>
      <p:sp>
        <p:nvSpPr>
          <p:cNvPr id="219" name="Google Shape;219;p24"/>
          <p:cNvSpPr/>
          <p:nvPr/>
        </p:nvSpPr>
        <p:spPr>
          <a:xfrm>
            <a:off x="7747010" y="2888191"/>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5">
              <a:alphaModFix/>
            </a:blip>
            <a:stretch>
              <a:fillRect/>
            </a:stretch>
          </a:blipFill>
          <a:ln>
            <a:noFill/>
          </a:ln>
        </p:spPr>
      </p:sp>
      <p:sp>
        <p:nvSpPr>
          <p:cNvPr id="221" name="Google Shape;221;p24"/>
          <p:cNvSpPr/>
          <p:nvPr/>
        </p:nvSpPr>
        <p:spPr>
          <a:xfrm>
            <a:off x="11437178" y="2888191"/>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6">
              <a:alphaModFix/>
            </a:blip>
            <a:stretch>
              <a:fillRect/>
            </a:stretch>
          </a:blipFill>
          <a:ln>
            <a:noFill/>
          </a:ln>
        </p:spPr>
      </p:sp>
      <p:sp>
        <p:nvSpPr>
          <p:cNvPr id="222" name="Google Shape;222;p24"/>
          <p:cNvSpPr/>
          <p:nvPr/>
        </p:nvSpPr>
        <p:spPr>
          <a:xfrm>
            <a:off x="15127346" y="2888197"/>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7">
              <a:alphaModFix/>
            </a:blip>
            <a:stretch>
              <a:fillRect/>
            </a:stretch>
          </a:blipFill>
          <a:ln>
            <a:noFill/>
          </a:ln>
        </p:spPr>
      </p:sp>
      <p:sp>
        <p:nvSpPr>
          <p:cNvPr id="223" name="Google Shape;223;p24"/>
          <p:cNvSpPr txBox="1"/>
          <p:nvPr/>
        </p:nvSpPr>
        <p:spPr>
          <a:xfrm>
            <a:off x="3637950" y="776950"/>
            <a:ext cx="11012100" cy="1120115"/>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Google OAuth Authentication</a:t>
            </a:r>
            <a:endParaRPr dirty="0">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26"/>
          <p:cNvSpPr/>
          <p:nvPr/>
        </p:nvSpPr>
        <p:spPr>
          <a:xfrm>
            <a:off x="4417478" y="3254828"/>
            <a:ext cx="9086250" cy="4746171"/>
          </a:xfrm>
          <a:prstGeom prst="roundRect">
            <a:avLst>
              <a:gd name="adj" fmla="val 1681"/>
            </a:avLst>
          </a:prstGeom>
          <a:solidFill>
            <a:srgbClr val="E0E0EC"/>
          </a:solid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None/>
            </a:pPr>
            <a:endParaRPr sz="2800" b="1" dirty="0">
              <a:solidFill>
                <a:schemeClr val="dk1"/>
              </a:solidFill>
              <a:latin typeface="Times New Roman" panose="02020603050405020304" pitchFamily="18" charset="0"/>
              <a:ea typeface="Roboto"/>
              <a:cs typeface="Times New Roman" panose="02020603050405020304" pitchFamily="18" charset="0"/>
              <a:sym typeface="Roboto"/>
            </a:endParaRPr>
          </a:p>
          <a:p>
            <a:pPr marL="0" marR="0" lvl="0" indent="0" algn="ctr" rtl="0">
              <a:lnSpc>
                <a:spcPct val="200000"/>
              </a:lnSpc>
              <a:spcBef>
                <a:spcPts val="0"/>
              </a:spcBef>
              <a:spcAft>
                <a:spcPts val="0"/>
              </a:spcAft>
              <a:buNone/>
            </a:pPr>
            <a:r>
              <a:rPr lang="en-US" sz="2800" b="1" dirty="0">
                <a:solidFill>
                  <a:schemeClr val="dk1"/>
                </a:solidFill>
                <a:latin typeface="Times New Roman" panose="02020603050405020304" pitchFamily="18" charset="0"/>
                <a:ea typeface="Roboto"/>
                <a:cs typeface="Times New Roman" panose="02020603050405020304" pitchFamily="18" charset="0"/>
                <a:sym typeface="Roboto"/>
              </a:rPr>
              <a:t>Convenience and Accessibility</a:t>
            </a:r>
            <a:br>
              <a:rPr lang="en-US" sz="2800" b="1" dirty="0">
                <a:solidFill>
                  <a:schemeClr val="dk1"/>
                </a:solidFill>
                <a:latin typeface="Times New Roman" panose="02020603050405020304" pitchFamily="18" charset="0"/>
                <a:ea typeface="Roboto"/>
                <a:cs typeface="Times New Roman" panose="02020603050405020304" pitchFamily="18" charset="0"/>
                <a:sym typeface="Roboto"/>
              </a:rPr>
            </a:br>
            <a:r>
              <a:rPr lang="en-US" sz="2800" b="1" dirty="0">
                <a:solidFill>
                  <a:schemeClr val="dk1"/>
                </a:solidFill>
                <a:latin typeface="Times New Roman" panose="02020603050405020304" pitchFamily="18" charset="0"/>
                <a:ea typeface="Roboto"/>
                <a:cs typeface="Times New Roman" panose="02020603050405020304" pitchFamily="18" charset="0"/>
                <a:sym typeface="Roboto"/>
              </a:rPr>
              <a:t>Flexibility</a:t>
            </a:r>
          </a:p>
          <a:p>
            <a:pPr marL="0" marR="0" lvl="0" indent="0" algn="ctr" rtl="0">
              <a:lnSpc>
                <a:spcPct val="200000"/>
              </a:lnSpc>
              <a:spcBef>
                <a:spcPts val="0"/>
              </a:spcBef>
              <a:spcAft>
                <a:spcPts val="0"/>
              </a:spcAft>
              <a:buNone/>
            </a:pPr>
            <a:r>
              <a:rPr lang="en-US" sz="2800" b="1" dirty="0">
                <a:solidFill>
                  <a:schemeClr val="dk1"/>
                </a:solidFill>
                <a:latin typeface="Times New Roman" panose="02020603050405020304" pitchFamily="18" charset="0"/>
                <a:ea typeface="Roboto"/>
                <a:cs typeface="Times New Roman" panose="02020603050405020304" pitchFamily="18" charset="0"/>
                <a:sym typeface="Roboto"/>
              </a:rPr>
              <a:t>Safety with Legitimate App users</a:t>
            </a:r>
            <a:endParaRPr dirty="0">
              <a:latin typeface="Times New Roman" panose="02020603050405020304" pitchFamily="18" charset="0"/>
              <a:ea typeface="Roboto"/>
              <a:cs typeface="Times New Roman" panose="02020603050405020304" pitchFamily="18" charset="0"/>
              <a:sym typeface="Roboto"/>
            </a:endParaRPr>
          </a:p>
        </p:txBody>
      </p:sp>
      <p:sp>
        <p:nvSpPr>
          <p:cNvPr id="230" name="Google Shape;230;p26"/>
          <p:cNvSpPr txBox="1"/>
          <p:nvPr/>
        </p:nvSpPr>
        <p:spPr>
          <a:xfrm>
            <a:off x="1143000" y="854229"/>
            <a:ext cx="11012100" cy="112011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Project Outcomes</a:t>
            </a:r>
            <a:endParaRPr dirty="0">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p:nvPr/>
        </p:nvSpPr>
        <p:spPr>
          <a:xfrm>
            <a:off x="1143000" y="1028700"/>
            <a:ext cx="11012100" cy="112011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References</a:t>
            </a:r>
            <a:endParaRPr dirty="0">
              <a:latin typeface="Times New Roman" panose="02020603050405020304" pitchFamily="18" charset="0"/>
              <a:ea typeface="Roboto"/>
              <a:cs typeface="Times New Roman" panose="02020603050405020304" pitchFamily="18" charset="0"/>
              <a:sym typeface="Roboto"/>
            </a:endParaRPr>
          </a:p>
        </p:txBody>
      </p:sp>
      <p:sp>
        <p:nvSpPr>
          <p:cNvPr id="238" name="Google Shape;238;p27"/>
          <p:cNvSpPr/>
          <p:nvPr/>
        </p:nvSpPr>
        <p:spPr>
          <a:xfrm>
            <a:off x="1143000" y="2705100"/>
            <a:ext cx="15849600" cy="7010400"/>
          </a:xfrm>
          <a:prstGeom prst="roundRect">
            <a:avLst>
              <a:gd name="adj" fmla="val 1681"/>
            </a:avLst>
          </a:prstGeom>
          <a:solidFill>
            <a:srgbClr val="E0E0EC"/>
          </a:solid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rgbClr val="0097A7"/>
              </a:buClr>
              <a:buSzPts val="2400"/>
              <a:buFont typeface="Roboto"/>
              <a:buChar char="•"/>
            </a:pPr>
            <a:r>
              <a:rPr lang="en-IN" sz="3200" dirty="0">
                <a:latin typeface="Times New Roman" panose="02020603050405020304" pitchFamily="18" charset="0"/>
                <a:cs typeface="Times New Roman" panose="02020603050405020304" pitchFamily="18" charset="0"/>
              </a:rPr>
              <a:t>React Native Documentation. [https://reactnative.dev/] </a:t>
            </a:r>
          </a:p>
          <a:p>
            <a:pPr marL="285750" marR="0" lvl="0" indent="-285750" algn="just" rtl="0">
              <a:lnSpc>
                <a:spcPct val="150000"/>
              </a:lnSpc>
              <a:spcBef>
                <a:spcPts val="0"/>
              </a:spcBef>
              <a:spcAft>
                <a:spcPts val="0"/>
              </a:spcAft>
              <a:buClr>
                <a:srgbClr val="0097A7"/>
              </a:buClr>
              <a:buSzPts val="2400"/>
              <a:buFont typeface="Roboto"/>
              <a:buChar char="•"/>
            </a:pPr>
            <a:r>
              <a:rPr lang="en-IN" sz="3200" dirty="0">
                <a:latin typeface="Times New Roman" panose="02020603050405020304" pitchFamily="18" charset="0"/>
                <a:cs typeface="Times New Roman" panose="02020603050405020304" pitchFamily="18" charset="0"/>
              </a:rPr>
              <a:t>Clerk Authentication Services. [https://clerk.dev/]</a:t>
            </a:r>
          </a:p>
          <a:p>
            <a:pPr marL="285750" marR="0" lvl="0" indent="-285750" algn="just" rtl="0">
              <a:lnSpc>
                <a:spcPct val="150000"/>
              </a:lnSpc>
              <a:spcBef>
                <a:spcPts val="0"/>
              </a:spcBef>
              <a:spcAft>
                <a:spcPts val="0"/>
              </a:spcAft>
              <a:buClr>
                <a:srgbClr val="0097A7"/>
              </a:buClr>
              <a:buSzPts val="2400"/>
              <a:buFont typeface="Roboto"/>
              <a:buChar char="•"/>
            </a:pPr>
            <a:r>
              <a:rPr lang="en-IN" sz="3200" dirty="0">
                <a:latin typeface="Times New Roman" panose="02020603050405020304" pitchFamily="18" charset="0"/>
                <a:cs typeface="Times New Roman" panose="02020603050405020304" pitchFamily="18" charset="0"/>
              </a:rPr>
              <a:t>Here Maps API Documentation. [https://developer.here.com/] </a:t>
            </a:r>
          </a:p>
          <a:p>
            <a:pPr marL="285750" marR="0" lvl="0" indent="-285750" algn="just" rtl="0">
              <a:lnSpc>
                <a:spcPct val="150000"/>
              </a:lnSpc>
              <a:spcBef>
                <a:spcPts val="0"/>
              </a:spcBef>
              <a:spcAft>
                <a:spcPts val="0"/>
              </a:spcAft>
              <a:buClr>
                <a:srgbClr val="0097A7"/>
              </a:buClr>
              <a:buSzPts val="2400"/>
              <a:buFont typeface="Roboto"/>
              <a:buChar char="•"/>
            </a:pPr>
            <a:r>
              <a:rPr lang="en-IN" sz="3200" dirty="0">
                <a:latin typeface="Times New Roman" panose="02020603050405020304" pitchFamily="18" charset="0"/>
                <a:cs typeface="Times New Roman" panose="02020603050405020304" pitchFamily="18" charset="0"/>
              </a:rPr>
              <a:t>Stripe Payment Integration. [https://stripe.com/docs/] </a:t>
            </a:r>
          </a:p>
          <a:p>
            <a:pPr marL="285750" marR="0" lvl="0" indent="-285750" algn="just" rtl="0">
              <a:lnSpc>
                <a:spcPct val="150000"/>
              </a:lnSpc>
              <a:spcBef>
                <a:spcPts val="0"/>
              </a:spcBef>
              <a:spcAft>
                <a:spcPts val="0"/>
              </a:spcAft>
              <a:buClr>
                <a:srgbClr val="0097A7"/>
              </a:buClr>
              <a:buSzPts val="2400"/>
              <a:buFont typeface="Roboto"/>
              <a:buChar char="•"/>
            </a:pPr>
            <a:r>
              <a:rPr lang="en-IN" sz="3200" dirty="0">
                <a:latin typeface="Times New Roman" panose="02020603050405020304" pitchFamily="18" charset="0"/>
                <a:cs typeface="Times New Roman" panose="02020603050405020304" pitchFamily="18" charset="0"/>
              </a:rPr>
              <a:t>Neon Database Documentation. [https://neon.tech/]</a:t>
            </a:r>
            <a:endParaRPr lang="en-US" sz="2400" i="0" u="sng" strike="noStrike" dirty="0">
              <a:solidFill>
                <a:srgbClr val="0097A7"/>
              </a:solidFill>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317bc22fca0_1_0"/>
          <p:cNvSpPr txBox="1"/>
          <p:nvPr/>
        </p:nvSpPr>
        <p:spPr>
          <a:xfrm>
            <a:off x="3637946" y="4481691"/>
            <a:ext cx="11012100" cy="1852815"/>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8600" b="1" dirty="0">
                <a:solidFill>
                  <a:srgbClr val="2B2B2B"/>
                </a:solidFill>
                <a:latin typeface="Times New Roman" panose="02020603050405020304" pitchFamily="18" charset="0"/>
                <a:ea typeface="Roboto"/>
                <a:cs typeface="Times New Roman" panose="02020603050405020304" pitchFamily="18" charset="0"/>
                <a:sym typeface="Roboto"/>
              </a:rPr>
              <a:t>Thank You!</a:t>
            </a:r>
            <a:endParaRPr sz="8600" dirty="0">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p:nvPr/>
        </p:nvSpPr>
        <p:spPr>
          <a:xfrm rot="5400000">
            <a:off x="-40001" y="13463"/>
            <a:ext cx="10313537" cy="10233536"/>
          </a:xfrm>
          <a:custGeom>
            <a:avLst/>
            <a:gdLst/>
            <a:ahLst/>
            <a:cxnLst/>
            <a:rect l="l" t="t" r="r" b="b"/>
            <a:pathLst>
              <a:path w="6350000" h="6339840" extrusionOk="0">
                <a:moveTo>
                  <a:pt x="6350000" y="6339840"/>
                </a:moveTo>
                <a:lnTo>
                  <a:pt x="0" y="6339840"/>
                </a:lnTo>
                <a:lnTo>
                  <a:pt x="0" y="0"/>
                </a:lnTo>
                <a:close/>
              </a:path>
            </a:pathLst>
          </a:custGeom>
          <a:solidFill>
            <a:srgbClr val="A5C3DE">
              <a:alpha val="19607"/>
            </a:srgbClr>
          </a:solidFill>
          <a:ln>
            <a:noFill/>
          </a:ln>
        </p:spPr>
      </p:sp>
      <p:sp>
        <p:nvSpPr>
          <p:cNvPr id="96" name="Google Shape;96;p3"/>
          <p:cNvSpPr/>
          <p:nvPr/>
        </p:nvSpPr>
        <p:spPr>
          <a:xfrm>
            <a:off x="146955" y="2095500"/>
            <a:ext cx="6400800" cy="6706187"/>
          </a:xfrm>
          <a:custGeom>
            <a:avLst/>
            <a:gdLst/>
            <a:ahLst/>
            <a:cxnLst/>
            <a:rect l="l" t="t" r="r" b="b"/>
            <a:pathLst>
              <a:path w="10990383" h="11514742"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C5D8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txBox="1"/>
          <p:nvPr/>
        </p:nvSpPr>
        <p:spPr>
          <a:xfrm>
            <a:off x="5661536" y="2154671"/>
            <a:ext cx="9144000" cy="23083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i="0" u="none" strike="noStrike" dirty="0">
                <a:solidFill>
                  <a:srgbClr val="000000"/>
                </a:solidFill>
                <a:latin typeface="Times New Roman" panose="02020603050405020304" pitchFamily="18" charset="0"/>
                <a:ea typeface="Lustria"/>
                <a:cs typeface="Times New Roman" panose="02020603050405020304" pitchFamily="18" charset="0"/>
                <a:sym typeface="Lustria"/>
              </a:rPr>
              <a:t>Mini Project (KCA353)</a:t>
            </a:r>
            <a:endParaRPr sz="4800" dirty="0">
              <a:solidFill>
                <a:schemeClr val="dk1"/>
              </a:solidFill>
              <a:latin typeface="Times New Roman" panose="02020603050405020304" pitchFamily="18" charset="0"/>
              <a:ea typeface="Lustria"/>
              <a:cs typeface="Times New Roman" panose="02020603050405020304" pitchFamily="18" charset="0"/>
              <a:sym typeface="Lustria"/>
            </a:endParaRPr>
          </a:p>
          <a:p>
            <a:pPr marL="0" marR="0" lvl="0" indent="0" algn="ctr" rtl="0">
              <a:spcBef>
                <a:spcPts val="0"/>
              </a:spcBef>
              <a:spcAft>
                <a:spcPts val="0"/>
              </a:spcAft>
              <a:buNone/>
            </a:pPr>
            <a:r>
              <a:rPr lang="en-US" sz="4800" i="0" u="none" strike="noStrike" dirty="0">
                <a:solidFill>
                  <a:srgbClr val="000000"/>
                </a:solidFill>
                <a:latin typeface="Times New Roman" panose="02020603050405020304" pitchFamily="18" charset="0"/>
                <a:ea typeface="Lustria"/>
                <a:cs typeface="Times New Roman" panose="02020603050405020304" pitchFamily="18" charset="0"/>
                <a:sym typeface="Lustria"/>
              </a:rPr>
              <a:t>Odd Semester</a:t>
            </a:r>
            <a:endParaRPr sz="4800" dirty="0">
              <a:solidFill>
                <a:schemeClr val="dk1"/>
              </a:solidFill>
              <a:latin typeface="Times New Roman" panose="02020603050405020304" pitchFamily="18" charset="0"/>
              <a:ea typeface="Lustria"/>
              <a:cs typeface="Times New Roman" panose="02020603050405020304" pitchFamily="18" charset="0"/>
              <a:sym typeface="Lustria"/>
            </a:endParaRPr>
          </a:p>
          <a:p>
            <a:pPr marL="0" marR="0" lvl="0" indent="0" algn="ctr" rtl="0">
              <a:spcBef>
                <a:spcPts val="0"/>
              </a:spcBef>
              <a:spcAft>
                <a:spcPts val="0"/>
              </a:spcAft>
              <a:buNone/>
            </a:pPr>
            <a:r>
              <a:rPr lang="en-US" sz="4800" i="0" u="none" strike="noStrike" dirty="0">
                <a:solidFill>
                  <a:srgbClr val="000000"/>
                </a:solidFill>
                <a:latin typeface="Times New Roman" panose="02020603050405020304" pitchFamily="18" charset="0"/>
                <a:ea typeface="Lustria"/>
                <a:cs typeface="Times New Roman" panose="02020603050405020304" pitchFamily="18" charset="0"/>
                <a:sym typeface="Lustria"/>
              </a:rPr>
              <a:t>Session 2024-25</a:t>
            </a:r>
            <a:endParaRPr sz="4800" dirty="0">
              <a:solidFill>
                <a:schemeClr val="dk1"/>
              </a:solidFill>
              <a:latin typeface="Times New Roman" panose="02020603050405020304" pitchFamily="18" charset="0"/>
              <a:ea typeface="Lustria"/>
              <a:cs typeface="Times New Roman" panose="02020603050405020304" pitchFamily="18" charset="0"/>
              <a:sym typeface="Lustria"/>
            </a:endParaRPr>
          </a:p>
        </p:txBody>
      </p:sp>
      <p:sp>
        <p:nvSpPr>
          <p:cNvPr id="98" name="Google Shape;98;p3"/>
          <p:cNvSpPr txBox="1"/>
          <p:nvPr/>
        </p:nvSpPr>
        <p:spPr>
          <a:xfrm>
            <a:off x="5795851" y="5130231"/>
            <a:ext cx="9144000" cy="338554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600" b="1" i="0" u="sng" strike="noStrike" dirty="0">
                <a:solidFill>
                  <a:schemeClr val="dk1"/>
                </a:solidFill>
                <a:latin typeface="Times New Roman" panose="02020603050405020304" pitchFamily="18" charset="0"/>
                <a:ea typeface="Lustria"/>
                <a:cs typeface="Times New Roman" panose="02020603050405020304" pitchFamily="18" charset="0"/>
                <a:sym typeface="Lustria"/>
              </a:rPr>
              <a:t>GB09: ChaloRidePe</a:t>
            </a:r>
            <a:endParaRPr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endParaRPr sz="2000" b="0" dirty="0">
              <a:solidFill>
                <a:schemeClr val="dk1"/>
              </a:solidFill>
              <a:latin typeface="Times New Roman" panose="02020603050405020304" pitchFamily="18" charset="0"/>
              <a:ea typeface="Lustria"/>
              <a:cs typeface="Times New Roman" panose="02020603050405020304" pitchFamily="18" charset="0"/>
              <a:sym typeface="Lustria"/>
            </a:endParaRPr>
          </a:p>
          <a:p>
            <a:pPr marL="0" marR="0" lvl="0" indent="0" algn="ctr" rtl="0">
              <a:spcBef>
                <a:spcPts val="0"/>
              </a:spcBef>
              <a:spcAft>
                <a:spcPts val="0"/>
              </a:spcAft>
              <a:buNone/>
            </a:pPr>
            <a:r>
              <a:rPr lang="en-US" sz="3200" b="0" i="0" u="none" strike="noStrike" dirty="0">
                <a:solidFill>
                  <a:srgbClr val="000000"/>
                </a:solidFill>
                <a:latin typeface="Times New Roman" panose="02020603050405020304" pitchFamily="18" charset="0"/>
                <a:ea typeface="Lustria"/>
                <a:cs typeface="Times New Roman" panose="02020603050405020304" pitchFamily="18" charset="0"/>
                <a:sym typeface="Lustria"/>
              </a:rPr>
              <a:t>Meenakshi Bharadwaj 2300290140102</a:t>
            </a:r>
            <a:endParaRPr sz="3200" b="0" dirty="0">
              <a:solidFill>
                <a:schemeClr val="dk1"/>
              </a:solidFill>
              <a:latin typeface="Times New Roman" panose="02020603050405020304" pitchFamily="18" charset="0"/>
              <a:ea typeface="Lustria"/>
              <a:cs typeface="Times New Roman" panose="02020603050405020304" pitchFamily="18" charset="0"/>
              <a:sym typeface="Lustria"/>
            </a:endParaRPr>
          </a:p>
          <a:p>
            <a:pPr marL="0" marR="0" lvl="0" indent="0" algn="ctr" rtl="0">
              <a:spcBef>
                <a:spcPts val="0"/>
              </a:spcBef>
              <a:spcAft>
                <a:spcPts val="0"/>
              </a:spcAft>
              <a:buNone/>
            </a:pPr>
            <a:r>
              <a:rPr lang="en-US" sz="3200" b="0" i="0" u="none" strike="noStrike" dirty="0">
                <a:solidFill>
                  <a:srgbClr val="000000"/>
                </a:solidFill>
                <a:latin typeface="Times New Roman" panose="02020603050405020304" pitchFamily="18" charset="0"/>
                <a:ea typeface="Lustria"/>
                <a:cs typeface="Times New Roman" panose="02020603050405020304" pitchFamily="18" charset="0"/>
                <a:sym typeface="Lustria"/>
              </a:rPr>
              <a:t>Murari Kumar Jha 2300290140105</a:t>
            </a:r>
            <a:endParaRPr sz="3200" b="0" dirty="0">
              <a:solidFill>
                <a:schemeClr val="dk1"/>
              </a:solidFill>
              <a:latin typeface="Times New Roman" panose="02020603050405020304" pitchFamily="18" charset="0"/>
              <a:ea typeface="Lustria"/>
              <a:cs typeface="Times New Roman" panose="02020603050405020304" pitchFamily="18" charset="0"/>
              <a:sym typeface="Lustria"/>
            </a:endParaRPr>
          </a:p>
          <a:p>
            <a:pPr marL="0" marR="0" lvl="0" indent="0" algn="ctr" rtl="0">
              <a:spcBef>
                <a:spcPts val="0"/>
              </a:spcBef>
              <a:spcAft>
                <a:spcPts val="0"/>
              </a:spcAft>
              <a:buNone/>
            </a:pPr>
            <a:r>
              <a:rPr lang="en-US" sz="3200" b="0" i="0" u="none" strike="noStrike" dirty="0">
                <a:solidFill>
                  <a:srgbClr val="000000"/>
                </a:solidFill>
                <a:latin typeface="Times New Roman" panose="02020603050405020304" pitchFamily="18" charset="0"/>
                <a:ea typeface="Lustria"/>
                <a:cs typeface="Times New Roman" panose="02020603050405020304" pitchFamily="18" charset="0"/>
                <a:sym typeface="Lustria"/>
              </a:rPr>
              <a:t>Nikhil Chaudhary 2300290140107</a:t>
            </a:r>
            <a:endParaRPr sz="3200" b="0" dirty="0">
              <a:solidFill>
                <a:schemeClr val="dk1"/>
              </a:solidFill>
              <a:latin typeface="Times New Roman" panose="02020603050405020304" pitchFamily="18" charset="0"/>
              <a:ea typeface="Lustria"/>
              <a:cs typeface="Times New Roman" panose="02020603050405020304" pitchFamily="18" charset="0"/>
              <a:sym typeface="Lustria"/>
            </a:endParaRPr>
          </a:p>
          <a:p>
            <a:pPr marL="0" marR="0" lvl="0" indent="0" algn="ctr" rtl="0">
              <a:spcBef>
                <a:spcPts val="0"/>
              </a:spcBef>
              <a:spcAft>
                <a:spcPts val="0"/>
              </a:spcAft>
              <a:buNone/>
            </a:pPr>
            <a:r>
              <a:rPr lang="en-US" sz="3200" b="0" i="0" u="none" strike="noStrike" dirty="0">
                <a:solidFill>
                  <a:srgbClr val="000000"/>
                </a:solidFill>
                <a:latin typeface="Times New Roman" panose="02020603050405020304" pitchFamily="18" charset="0"/>
                <a:ea typeface="Lustria"/>
                <a:cs typeface="Times New Roman" panose="02020603050405020304" pitchFamily="18" charset="0"/>
                <a:sym typeface="Lustria"/>
              </a:rPr>
              <a:t>Pawan Gangwar 2300290140113</a:t>
            </a:r>
            <a:endParaRPr sz="3200" dirty="0">
              <a:solidFill>
                <a:schemeClr val="dk1"/>
              </a:solidFill>
              <a:latin typeface="Times New Roman" panose="02020603050405020304" pitchFamily="18" charset="0"/>
              <a:ea typeface="Lustria"/>
              <a:cs typeface="Times New Roman" panose="02020603050405020304" pitchFamily="18" charset="0"/>
              <a:sym typeface="Lustria"/>
            </a:endParaRPr>
          </a:p>
        </p:txBody>
      </p:sp>
      <p:sp>
        <p:nvSpPr>
          <p:cNvPr id="99" name="Google Shape;99;p3"/>
          <p:cNvSpPr txBox="1"/>
          <p:nvPr/>
        </p:nvSpPr>
        <p:spPr>
          <a:xfrm>
            <a:off x="13901057" y="8312779"/>
            <a:ext cx="4347086"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sng" dirty="0">
                <a:solidFill>
                  <a:srgbClr val="000000"/>
                </a:solidFill>
                <a:latin typeface="Times New Roman" panose="02020603050405020304" pitchFamily="18" charset="0"/>
                <a:ea typeface="Lustria"/>
                <a:cs typeface="Times New Roman" panose="02020603050405020304" pitchFamily="18" charset="0"/>
                <a:sym typeface="Lustria"/>
              </a:rPr>
              <a:t>Project Supervisor:</a:t>
            </a:r>
            <a:endParaRPr sz="3600" b="0" dirty="0">
              <a:solidFill>
                <a:schemeClr val="dk1"/>
              </a:solidFill>
              <a:latin typeface="Times New Roman" panose="02020603050405020304" pitchFamily="18" charset="0"/>
              <a:ea typeface="Lustria"/>
              <a:cs typeface="Times New Roman" panose="02020603050405020304" pitchFamily="18" charset="0"/>
              <a:sym typeface="Lustria"/>
            </a:endParaRPr>
          </a:p>
          <a:p>
            <a:pPr marL="0" marR="0" lvl="0" indent="0" algn="l" rtl="0">
              <a:spcBef>
                <a:spcPts val="0"/>
              </a:spcBef>
              <a:spcAft>
                <a:spcPts val="0"/>
              </a:spcAft>
              <a:buNone/>
            </a:pPr>
            <a:r>
              <a:rPr lang="en-US" sz="3600" b="0" i="0" u="none" strike="noStrike" dirty="0">
                <a:solidFill>
                  <a:srgbClr val="000000"/>
                </a:solidFill>
                <a:latin typeface="Times New Roman" panose="02020603050405020304" pitchFamily="18" charset="0"/>
                <a:ea typeface="Lustria"/>
                <a:cs typeface="Times New Roman" panose="02020603050405020304" pitchFamily="18" charset="0"/>
                <a:sym typeface="Lustria"/>
              </a:rPr>
              <a:t>Ms. Monika Kansal</a:t>
            </a:r>
            <a:endParaRPr sz="3600" b="0" dirty="0">
              <a:solidFill>
                <a:schemeClr val="dk1"/>
              </a:solidFill>
              <a:latin typeface="Times New Roman" panose="02020603050405020304" pitchFamily="18" charset="0"/>
              <a:ea typeface="Lustria"/>
              <a:cs typeface="Times New Roman" panose="02020603050405020304" pitchFamily="18" charset="0"/>
              <a:sym typeface="Lustria"/>
            </a:endParaRPr>
          </a:p>
          <a:p>
            <a:pPr marL="0" marR="0" lvl="0" indent="0" algn="l" rtl="0">
              <a:spcBef>
                <a:spcPts val="0"/>
              </a:spcBef>
              <a:spcAft>
                <a:spcPts val="0"/>
              </a:spcAft>
              <a:buNone/>
            </a:pPr>
            <a:r>
              <a:rPr lang="en-US" sz="3600" b="0" i="0" u="none" strike="noStrike" dirty="0">
                <a:solidFill>
                  <a:srgbClr val="000000"/>
                </a:solidFill>
                <a:latin typeface="Times New Roman" panose="02020603050405020304" pitchFamily="18" charset="0"/>
                <a:ea typeface="Lustria"/>
                <a:cs typeface="Times New Roman" panose="02020603050405020304" pitchFamily="18" charset="0"/>
                <a:sym typeface="Lustria"/>
              </a:rPr>
              <a:t>Assistant Professor</a:t>
            </a:r>
            <a:endParaRPr sz="3600" b="0" dirty="0">
              <a:solidFill>
                <a:schemeClr val="dk1"/>
              </a:solidFill>
              <a:latin typeface="Times New Roman" panose="02020603050405020304" pitchFamily="18" charset="0"/>
              <a:ea typeface="Lustria"/>
              <a:cs typeface="Times New Roman" panose="02020603050405020304" pitchFamily="18" charset="0"/>
              <a:sym typeface="Lustria"/>
            </a:endParaRPr>
          </a:p>
        </p:txBody>
      </p:sp>
      <p:sp>
        <p:nvSpPr>
          <p:cNvPr id="100" name="Google Shape;100;p3"/>
          <p:cNvSpPr/>
          <p:nvPr/>
        </p:nvSpPr>
        <p:spPr>
          <a:xfrm>
            <a:off x="39857" y="2628900"/>
            <a:ext cx="7275343" cy="5838391"/>
          </a:xfrm>
          <a:custGeom>
            <a:avLst/>
            <a:gdLst/>
            <a:ahLst/>
            <a:cxnLst/>
            <a:rect l="l" t="t" r="r" b="b"/>
            <a:pathLst>
              <a:path w="7639452" h="5486400" extrusionOk="0">
                <a:moveTo>
                  <a:pt x="0" y="0"/>
                </a:moveTo>
                <a:lnTo>
                  <a:pt x="7639452" y="0"/>
                </a:lnTo>
                <a:lnTo>
                  <a:pt x="7639452" y="5486400"/>
                </a:lnTo>
                <a:lnTo>
                  <a:pt x="0" y="54864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1" name="Google Shape;101;p3"/>
          <p:cNvPicPr preferRelativeResize="0"/>
          <p:nvPr/>
        </p:nvPicPr>
        <p:blipFill rotWithShape="1">
          <a:blip r:embed="rId4">
            <a:alphaModFix/>
          </a:blip>
          <a:srcRect/>
          <a:stretch/>
        </p:blipFill>
        <p:spPr>
          <a:xfrm>
            <a:off x="0" y="68263"/>
            <a:ext cx="18288000" cy="18748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txBox="1"/>
          <p:nvPr/>
        </p:nvSpPr>
        <p:spPr>
          <a:xfrm>
            <a:off x="1143000" y="1028700"/>
            <a:ext cx="9936900" cy="112011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Project Abstract</a:t>
            </a:r>
            <a:endParaRPr dirty="0">
              <a:latin typeface="Times New Roman" panose="02020603050405020304" pitchFamily="18" charset="0"/>
              <a:ea typeface="Roboto"/>
              <a:cs typeface="Times New Roman" panose="02020603050405020304" pitchFamily="18" charset="0"/>
              <a:sym typeface="Roboto"/>
            </a:endParaRPr>
          </a:p>
        </p:txBody>
      </p:sp>
      <p:sp>
        <p:nvSpPr>
          <p:cNvPr id="107" name="Google Shape;107;p4"/>
          <p:cNvSpPr txBox="1"/>
          <p:nvPr/>
        </p:nvSpPr>
        <p:spPr>
          <a:xfrm>
            <a:off x="1117599" y="2940237"/>
            <a:ext cx="10606315" cy="52629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i="0" u="none" strike="noStrike" dirty="0">
                <a:solidFill>
                  <a:srgbClr val="3B3A3B"/>
                </a:solidFill>
                <a:latin typeface="Times New Roman" panose="02020603050405020304" pitchFamily="18" charset="0"/>
                <a:ea typeface="Roboto"/>
                <a:cs typeface="Times New Roman" panose="02020603050405020304" pitchFamily="18" charset="0"/>
                <a:sym typeface="Roboto"/>
              </a:rPr>
              <a:t>	Today's urban settings demand dependable and effective transportation. As the need for smooth travel options in crowded places grows, ChaloRidePe shows up as a vibrant and easy-to-use ride-hailing service. Whether you're traveling to work, attending an important meeting, or exploring new areas of the city, it enables passengers to communicate in real-time with local drivers, guaranteeing a seamless and stress-free journey. ChaloRidePe offers real-time transportation scheduling, precise fare predictions, and safe cashless payment processing. It provides a smooth and safe experience because of its user-friendly interface, which is improved with safety measures and robust validations to guarantee legitimate users. Without the hassles of conventional transportation alternatives, users may easily book trips and complete transactions. ChaloRidePe is a useful tool for traversing today's hectic cities because of its emphasis on client comfort, safety, and efficiency. It offers a dependable, easily available alternative to urban commuting, perfect for both impromptu travel and routine commutes.</a:t>
            </a:r>
            <a:endParaRPr sz="24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08" name="Google Shape;108;p4"/>
          <p:cNvSpPr/>
          <p:nvPr/>
        </p:nvSpPr>
        <p:spPr>
          <a:xfrm>
            <a:off x="13324114" y="0"/>
            <a:ext cx="4963886"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0556" t="-307" r="-119093" b="-1813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5"/>
          <p:cNvSpPr txBox="1"/>
          <p:nvPr/>
        </p:nvSpPr>
        <p:spPr>
          <a:xfrm>
            <a:off x="1143000" y="990857"/>
            <a:ext cx="11012100" cy="112011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Project Objectives and Goals</a:t>
            </a:r>
            <a:endParaRPr dirty="0">
              <a:latin typeface="Times New Roman" panose="02020603050405020304" pitchFamily="18" charset="0"/>
              <a:ea typeface="Roboto"/>
              <a:cs typeface="Times New Roman" panose="02020603050405020304" pitchFamily="18" charset="0"/>
              <a:sym typeface="Roboto"/>
            </a:endParaRPr>
          </a:p>
        </p:txBody>
      </p:sp>
      <p:sp>
        <p:nvSpPr>
          <p:cNvPr id="115" name="Google Shape;115;p5"/>
          <p:cNvSpPr txBox="1"/>
          <p:nvPr/>
        </p:nvSpPr>
        <p:spPr>
          <a:xfrm>
            <a:off x="1143000" y="3303814"/>
            <a:ext cx="11813700" cy="341627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dirty="0">
                <a:solidFill>
                  <a:srgbClr val="3B3A3B"/>
                </a:solidFill>
                <a:latin typeface="Times New Roman" panose="02020603050405020304" pitchFamily="18" charset="0"/>
                <a:ea typeface="Roboto"/>
                <a:cs typeface="Times New Roman" panose="02020603050405020304" pitchFamily="18" charset="0"/>
                <a:sym typeface="Roboto"/>
              </a:rPr>
              <a:t>The primary</a:t>
            </a:r>
            <a:r>
              <a:rPr lang="en-US" sz="2400" i="0" u="none" strike="noStrike" dirty="0">
                <a:solidFill>
                  <a:srgbClr val="3B3A3B"/>
                </a:solidFill>
                <a:latin typeface="Times New Roman" panose="02020603050405020304" pitchFamily="18" charset="0"/>
                <a:ea typeface="Roboto"/>
                <a:cs typeface="Times New Roman" panose="02020603050405020304" pitchFamily="18" charset="0"/>
                <a:sym typeface="Roboto"/>
              </a:rPr>
              <a:t> goal of ChaloRidePe is to cater its </a:t>
            </a:r>
            <a:r>
              <a:rPr lang="en-US" sz="2400" dirty="0">
                <a:solidFill>
                  <a:srgbClr val="3B3A3B"/>
                </a:solidFill>
                <a:latin typeface="Times New Roman" panose="02020603050405020304" pitchFamily="18" charset="0"/>
                <a:ea typeface="Roboto"/>
                <a:cs typeface="Times New Roman" panose="02020603050405020304" pitchFamily="18" charset="0"/>
                <a:sym typeface="Roboto"/>
              </a:rPr>
              <a:t>audience,</a:t>
            </a:r>
            <a:r>
              <a:rPr lang="en-US" sz="2400" i="0" u="none" strike="noStrike" dirty="0">
                <a:solidFill>
                  <a:srgbClr val="3B3A3B"/>
                </a:solidFill>
                <a:latin typeface="Times New Roman" panose="02020603050405020304" pitchFamily="18" charset="0"/>
                <a:ea typeface="Roboto"/>
                <a:cs typeface="Times New Roman" panose="02020603050405020304" pitchFamily="18" charset="0"/>
                <a:sym typeface="Roboto"/>
              </a:rPr>
              <a:t> including customers</a:t>
            </a:r>
            <a:endParaRPr sz="2400" dirty="0">
              <a:solidFill>
                <a:srgbClr val="3B3A3B"/>
              </a:solidFill>
              <a:latin typeface="Times New Roman" panose="02020603050405020304" pitchFamily="18" charset="0"/>
              <a:ea typeface="Roboto"/>
              <a:cs typeface="Times New Roman" panose="02020603050405020304" pitchFamily="18" charset="0"/>
              <a:sym typeface="Roboto"/>
            </a:endParaRPr>
          </a:p>
          <a:p>
            <a:pPr marL="800100" marR="0" lvl="1" indent="-342900" algn="just" rtl="0">
              <a:lnSpc>
                <a:spcPct val="150000"/>
              </a:lnSpc>
              <a:spcBef>
                <a:spcPts val="0"/>
              </a:spcBef>
              <a:spcAft>
                <a:spcPts val="0"/>
              </a:spcAft>
              <a:buClr>
                <a:srgbClr val="3B3A3B"/>
              </a:buClr>
              <a:buSzPts val="2400"/>
              <a:buFont typeface="Arial"/>
              <a:buChar char="•"/>
            </a:pPr>
            <a:r>
              <a:rPr lang="en-US" sz="2400" b="1"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Convenience:</a:t>
            </a:r>
            <a:r>
              <a:rPr lang="en-US" sz="2400"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 Easy to use and understand</a:t>
            </a:r>
            <a:endParaRPr dirty="0">
              <a:latin typeface="Times New Roman" panose="02020603050405020304" pitchFamily="18" charset="0"/>
              <a:ea typeface="Roboto"/>
              <a:cs typeface="Times New Roman" panose="02020603050405020304" pitchFamily="18" charset="0"/>
              <a:sym typeface="Roboto"/>
            </a:endParaRPr>
          </a:p>
          <a:p>
            <a:pPr marL="800100" marR="0" lvl="1" indent="-342900" algn="just" rtl="0">
              <a:lnSpc>
                <a:spcPct val="150000"/>
              </a:lnSpc>
              <a:spcBef>
                <a:spcPts val="0"/>
              </a:spcBef>
              <a:spcAft>
                <a:spcPts val="0"/>
              </a:spcAft>
              <a:buClr>
                <a:srgbClr val="3B3A3B"/>
              </a:buClr>
              <a:buSzPts val="2400"/>
              <a:buFont typeface="Arial"/>
              <a:buChar char="•"/>
            </a:pPr>
            <a:r>
              <a:rPr lang="en-US" sz="2400" b="1"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Affordability: </a:t>
            </a:r>
            <a:r>
              <a:rPr lang="en-US" sz="2400"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To provide </a:t>
            </a:r>
            <a:r>
              <a:rPr lang="en-US" sz="2400" b="1"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affordable rides </a:t>
            </a:r>
            <a:r>
              <a:rPr lang="en-US" sz="2400"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to users</a:t>
            </a:r>
            <a:endParaRPr dirty="0">
              <a:latin typeface="Times New Roman" panose="02020603050405020304" pitchFamily="18" charset="0"/>
              <a:ea typeface="Roboto"/>
              <a:cs typeface="Times New Roman" panose="02020603050405020304" pitchFamily="18" charset="0"/>
              <a:sym typeface="Roboto"/>
            </a:endParaRPr>
          </a:p>
          <a:p>
            <a:pPr marL="800100" marR="0" lvl="1" indent="-342900" algn="just" rtl="0">
              <a:lnSpc>
                <a:spcPct val="150000"/>
              </a:lnSpc>
              <a:spcBef>
                <a:spcPts val="0"/>
              </a:spcBef>
              <a:spcAft>
                <a:spcPts val="0"/>
              </a:spcAft>
              <a:buClr>
                <a:srgbClr val="3B3A3B"/>
              </a:buClr>
              <a:buSzPts val="2400"/>
              <a:buFont typeface="Arial"/>
              <a:buChar char="•"/>
            </a:pPr>
            <a:r>
              <a:rPr lang="en-US" sz="2400" b="1"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Accessibility</a:t>
            </a:r>
            <a:r>
              <a:rPr lang="en-US" sz="2400"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 to all users</a:t>
            </a:r>
            <a:endParaRPr dirty="0">
              <a:latin typeface="Times New Roman" panose="02020603050405020304" pitchFamily="18" charset="0"/>
              <a:ea typeface="Roboto"/>
              <a:cs typeface="Times New Roman" panose="02020603050405020304" pitchFamily="18" charset="0"/>
              <a:sym typeface="Roboto"/>
            </a:endParaRPr>
          </a:p>
          <a:p>
            <a:pPr marL="800100" marR="0" lvl="1" indent="-342900" algn="just" rtl="0">
              <a:lnSpc>
                <a:spcPct val="150000"/>
              </a:lnSpc>
              <a:spcBef>
                <a:spcPts val="0"/>
              </a:spcBef>
              <a:spcAft>
                <a:spcPts val="0"/>
              </a:spcAft>
              <a:buClr>
                <a:srgbClr val="3B3A3B"/>
              </a:buClr>
              <a:buSzPts val="2400"/>
              <a:buFont typeface="Arial"/>
              <a:buChar char="•"/>
            </a:pPr>
            <a:r>
              <a:rPr lang="en-US" sz="2400" b="1"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Safety:</a:t>
            </a:r>
            <a:r>
              <a:rPr lang="en-US" sz="2400"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 Legitimate Users</a:t>
            </a:r>
            <a:endParaRPr dirty="0">
              <a:latin typeface="Times New Roman" panose="02020603050405020304" pitchFamily="18" charset="0"/>
              <a:ea typeface="Roboto"/>
              <a:cs typeface="Times New Roman" panose="02020603050405020304" pitchFamily="18" charset="0"/>
              <a:sym typeface="Roboto"/>
            </a:endParaRPr>
          </a:p>
          <a:p>
            <a:pPr marL="800100" marR="0" lvl="1" indent="-342900" algn="just" rtl="0">
              <a:lnSpc>
                <a:spcPct val="150000"/>
              </a:lnSpc>
              <a:spcBef>
                <a:spcPts val="0"/>
              </a:spcBef>
              <a:spcAft>
                <a:spcPts val="0"/>
              </a:spcAft>
              <a:buClr>
                <a:srgbClr val="3B3A3B"/>
              </a:buClr>
              <a:buSzPts val="2400"/>
              <a:buFont typeface="Arial"/>
              <a:buChar char="•"/>
            </a:pPr>
            <a:r>
              <a:rPr lang="en-US" sz="2400" b="1"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Reliability:</a:t>
            </a:r>
            <a:r>
              <a:rPr lang="en-US" sz="2400"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rPr>
              <a:t> Available whenever user require and reliable to them.</a:t>
            </a:r>
            <a:endParaRPr sz="2400" b="1" i="0" u="none" strike="noStrike" cap="none" dirty="0">
              <a:solidFill>
                <a:srgbClr val="3B3A3B"/>
              </a:solidFill>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p:nvPr/>
        </p:nvSpPr>
        <p:spPr>
          <a:xfrm>
            <a:off x="1143000" y="647700"/>
            <a:ext cx="11012100" cy="160018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Alignment with UN Sustainable Development Goals (SDGs)</a:t>
            </a:r>
            <a:endParaRPr dirty="0">
              <a:latin typeface="Times New Roman" panose="02020603050405020304" pitchFamily="18" charset="0"/>
              <a:ea typeface="Roboto"/>
              <a:cs typeface="Times New Roman" panose="02020603050405020304" pitchFamily="18" charset="0"/>
              <a:sym typeface="Roboto"/>
            </a:endParaRPr>
          </a:p>
        </p:txBody>
      </p:sp>
      <p:sp>
        <p:nvSpPr>
          <p:cNvPr id="122" name="Google Shape;122;p6"/>
          <p:cNvSpPr/>
          <p:nvPr/>
        </p:nvSpPr>
        <p:spPr>
          <a:xfrm>
            <a:off x="1143000" y="3495983"/>
            <a:ext cx="9677400" cy="2743200"/>
          </a:xfrm>
          <a:prstGeom prst="roundRect">
            <a:avLst>
              <a:gd name="adj" fmla="val 1681"/>
            </a:avLst>
          </a:prstGeom>
          <a:solidFill>
            <a:srgbClr val="E0E0EC"/>
          </a:solid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None/>
            </a:pPr>
            <a:r>
              <a:rPr lang="en-US" sz="2800" b="1" dirty="0">
                <a:solidFill>
                  <a:schemeClr val="dk1"/>
                </a:solidFill>
                <a:latin typeface="Times New Roman" panose="02020603050405020304" pitchFamily="18" charset="0"/>
                <a:ea typeface="Roboto"/>
                <a:cs typeface="Times New Roman" panose="02020603050405020304" pitchFamily="18" charset="0"/>
                <a:sym typeface="Roboto"/>
              </a:rPr>
              <a:t>SDG 8: Decent Work and Economic Growth</a:t>
            </a:r>
            <a:endParaRPr dirty="0">
              <a:latin typeface="Times New Roman" panose="02020603050405020304" pitchFamily="18" charset="0"/>
              <a:ea typeface="Roboto"/>
              <a:cs typeface="Times New Roman" panose="02020603050405020304" pitchFamily="18" charset="0"/>
              <a:sym typeface="Roboto"/>
            </a:endParaRPr>
          </a:p>
          <a:p>
            <a:pPr marL="0" marR="0" lvl="0" indent="0" algn="l" rtl="0">
              <a:spcBef>
                <a:spcPts val="0"/>
              </a:spcBef>
              <a:spcAft>
                <a:spcPts val="0"/>
              </a:spcAft>
              <a:buNone/>
            </a:pPr>
            <a:r>
              <a:rPr lang="en-US" sz="2400" dirty="0">
                <a:solidFill>
                  <a:schemeClr val="dk1"/>
                </a:solidFill>
                <a:latin typeface="Times New Roman" panose="02020603050405020304" pitchFamily="18" charset="0"/>
                <a:ea typeface="Roboto"/>
                <a:cs typeface="Times New Roman" panose="02020603050405020304" pitchFamily="18" charset="0"/>
                <a:sym typeface="Roboto"/>
              </a:rPr>
              <a:t>The app creates economic opportunities for local drivers, enabling them to earn income through flexible work. It also promotes local economic activity by making travel and commuting more accessible and efficient.</a:t>
            </a:r>
            <a:endParaRPr sz="24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23" name="Google Shape;123;p6"/>
          <p:cNvSpPr/>
          <p:nvPr/>
        </p:nvSpPr>
        <p:spPr>
          <a:xfrm>
            <a:off x="1143000" y="6896100"/>
            <a:ext cx="9677400" cy="2743200"/>
          </a:xfrm>
          <a:prstGeom prst="roundRect">
            <a:avLst>
              <a:gd name="adj" fmla="val 1681"/>
            </a:avLst>
          </a:prstGeom>
          <a:solidFill>
            <a:srgbClr val="E0E0EC"/>
          </a:solid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None/>
            </a:pPr>
            <a:r>
              <a:rPr lang="en-US" sz="2800" b="1" dirty="0">
                <a:solidFill>
                  <a:schemeClr val="dk1"/>
                </a:solidFill>
                <a:latin typeface="Times New Roman" panose="02020603050405020304" pitchFamily="18" charset="0"/>
                <a:ea typeface="Roboto"/>
                <a:cs typeface="Times New Roman" panose="02020603050405020304" pitchFamily="18" charset="0"/>
                <a:sym typeface="Roboto"/>
              </a:rPr>
              <a:t>SDG 9: Industry, Innovation, and Infrastructure</a:t>
            </a:r>
            <a:endParaRPr dirty="0">
              <a:latin typeface="Times New Roman" panose="02020603050405020304" pitchFamily="18" charset="0"/>
              <a:ea typeface="Roboto"/>
              <a:cs typeface="Times New Roman" panose="02020603050405020304" pitchFamily="18" charset="0"/>
              <a:sym typeface="Roboto"/>
            </a:endParaRPr>
          </a:p>
          <a:p>
            <a:pPr marL="0" marR="0" lvl="0" indent="0" algn="l" rtl="0">
              <a:spcBef>
                <a:spcPts val="0"/>
              </a:spcBef>
              <a:spcAft>
                <a:spcPts val="0"/>
              </a:spcAft>
              <a:buNone/>
            </a:pPr>
            <a:r>
              <a:rPr lang="en-US" sz="2400" dirty="0">
                <a:solidFill>
                  <a:schemeClr val="dk1"/>
                </a:solidFill>
                <a:latin typeface="Times New Roman" panose="02020603050405020304" pitchFamily="18" charset="0"/>
                <a:ea typeface="Roboto"/>
                <a:cs typeface="Times New Roman" panose="02020603050405020304" pitchFamily="18" charset="0"/>
                <a:sym typeface="Roboto"/>
              </a:rPr>
              <a:t>ChaloRidePe leverages technology to improve transportation infrastructure, addressing urban mobility issues through innovative, tech-driven solutions. By enhancing transportation efficiency, it contributes to more sustainable and resilient urban infrastructure.</a:t>
            </a:r>
            <a:endParaRPr sz="2400"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1026" name="Picture 2" descr="Goal 8 | Department of Economic and Social Affairs">
            <a:extLst>
              <a:ext uri="{FF2B5EF4-FFF2-40B4-BE49-F238E27FC236}">
                <a16:creationId xmlns:a16="http://schemas.microsoft.com/office/drawing/2014/main" id="{1051BAF2-2A19-40B6-4ACB-FF18DE988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0851" y="3495983"/>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DG 9 – Industry Innovation And Infrastructure – Tourism for SDGs">
            <a:extLst>
              <a:ext uri="{FF2B5EF4-FFF2-40B4-BE49-F238E27FC236}">
                <a16:creationId xmlns:a16="http://schemas.microsoft.com/office/drawing/2014/main" id="{E5D3AD6D-EC9E-41F9-E28F-1E76D8694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0851" y="6896100"/>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7"/>
          <p:cNvPicPr preferRelativeResize="0"/>
          <p:nvPr/>
        </p:nvPicPr>
        <p:blipFill rotWithShape="1">
          <a:blip r:embed="rId3">
            <a:alphaModFix/>
          </a:blip>
          <a:srcRect l="15197" t="22174" r="5399" b="11888"/>
          <a:stretch/>
        </p:blipFill>
        <p:spPr>
          <a:xfrm>
            <a:off x="16586313" y="6782171"/>
            <a:ext cx="1701700" cy="1413075"/>
          </a:xfrm>
          <a:prstGeom prst="rect">
            <a:avLst/>
          </a:prstGeom>
          <a:noFill/>
          <a:ln>
            <a:noFill/>
          </a:ln>
        </p:spPr>
      </p:pic>
      <p:pic>
        <p:nvPicPr>
          <p:cNvPr id="129" name="Google Shape;129;p7" descr="Minimalistic Logo Design Inspiration: Stripe | DesignRush"/>
          <p:cNvPicPr preferRelativeResize="0"/>
          <p:nvPr/>
        </p:nvPicPr>
        <p:blipFill rotWithShape="1">
          <a:blip r:embed="rId4">
            <a:alphaModFix/>
          </a:blip>
          <a:srcRect l="13516" t="18234" r="14473" b="20577"/>
          <a:stretch/>
        </p:blipFill>
        <p:spPr>
          <a:xfrm>
            <a:off x="14716275" y="8571200"/>
            <a:ext cx="2770400" cy="1413075"/>
          </a:xfrm>
          <a:prstGeom prst="rect">
            <a:avLst/>
          </a:prstGeom>
          <a:noFill/>
          <a:ln>
            <a:noFill/>
          </a:ln>
        </p:spPr>
      </p:pic>
      <p:pic>
        <p:nvPicPr>
          <p:cNvPr id="130" name="Google Shape;130;p7" descr="The first alpha of Tailwind CSS v3 is now released - Laravel News"/>
          <p:cNvPicPr preferRelativeResize="0"/>
          <p:nvPr/>
        </p:nvPicPr>
        <p:blipFill rotWithShape="1">
          <a:blip r:embed="rId5">
            <a:alphaModFix/>
          </a:blip>
          <a:srcRect/>
          <a:stretch/>
        </p:blipFill>
        <p:spPr>
          <a:xfrm>
            <a:off x="11600899" y="4199121"/>
            <a:ext cx="4190999" cy="2095500"/>
          </a:xfrm>
          <a:prstGeom prst="rect">
            <a:avLst/>
          </a:prstGeom>
          <a:noFill/>
          <a:ln>
            <a:noFill/>
          </a:ln>
        </p:spPr>
      </p:pic>
      <p:pic>
        <p:nvPicPr>
          <p:cNvPr id="131" name="Google Shape;131;p7" descr="Why I Am in Love With Clerk"/>
          <p:cNvPicPr preferRelativeResize="0"/>
          <p:nvPr/>
        </p:nvPicPr>
        <p:blipFill rotWithShape="1">
          <a:blip r:embed="rId6">
            <a:alphaModFix/>
          </a:blip>
          <a:srcRect l="15915" t="17947" r="10776" b="20590"/>
          <a:stretch/>
        </p:blipFill>
        <p:spPr>
          <a:xfrm>
            <a:off x="14335350" y="1556200"/>
            <a:ext cx="3798275" cy="1592475"/>
          </a:xfrm>
          <a:prstGeom prst="rect">
            <a:avLst/>
          </a:prstGeom>
          <a:noFill/>
          <a:ln>
            <a:noFill/>
          </a:ln>
        </p:spPr>
      </p:pic>
      <p:sp>
        <p:nvSpPr>
          <p:cNvPr id="132" name="Google Shape;132;p7"/>
          <p:cNvSpPr txBox="1"/>
          <p:nvPr/>
        </p:nvSpPr>
        <p:spPr>
          <a:xfrm>
            <a:off x="1102701" y="444579"/>
            <a:ext cx="15938400" cy="112011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Technology (Hardware and Software Requirements)</a:t>
            </a:r>
            <a:endParaRPr dirty="0">
              <a:latin typeface="Times New Roman" panose="02020603050405020304" pitchFamily="18" charset="0"/>
              <a:ea typeface="Roboto"/>
              <a:cs typeface="Times New Roman" panose="02020603050405020304" pitchFamily="18" charset="0"/>
              <a:sym typeface="Roboto"/>
            </a:endParaRPr>
          </a:p>
        </p:txBody>
      </p:sp>
      <p:pic>
        <p:nvPicPr>
          <p:cNvPr id="133" name="Google Shape;133;p7" descr="Atom with solid fill"/>
          <p:cNvPicPr preferRelativeResize="0"/>
          <p:nvPr/>
        </p:nvPicPr>
        <p:blipFill rotWithShape="1">
          <a:blip r:embed="rId7">
            <a:alphaModFix/>
          </a:blip>
          <a:srcRect/>
          <a:stretch/>
        </p:blipFill>
        <p:spPr>
          <a:xfrm>
            <a:off x="12277947" y="7566653"/>
            <a:ext cx="2057400" cy="2057400"/>
          </a:xfrm>
          <a:prstGeom prst="rect">
            <a:avLst/>
          </a:prstGeom>
          <a:noFill/>
          <a:ln>
            <a:noFill/>
          </a:ln>
        </p:spPr>
      </p:pic>
      <p:pic>
        <p:nvPicPr>
          <p:cNvPr id="134" name="Google Shape;134;p7" descr="Expo / Exposition / Expo.io | Request Detail | Icons8"/>
          <p:cNvPicPr preferRelativeResize="0"/>
          <p:nvPr/>
        </p:nvPicPr>
        <p:blipFill rotWithShape="1">
          <a:blip r:embed="rId8">
            <a:alphaModFix/>
          </a:blip>
          <a:srcRect l="13472" t="7570" b="-7569"/>
          <a:stretch/>
        </p:blipFill>
        <p:spPr>
          <a:xfrm>
            <a:off x="15505200" y="3365950"/>
            <a:ext cx="1854325" cy="2143125"/>
          </a:xfrm>
          <a:prstGeom prst="rect">
            <a:avLst/>
          </a:prstGeom>
          <a:noFill/>
          <a:ln>
            <a:noFill/>
          </a:ln>
        </p:spPr>
      </p:pic>
      <p:pic>
        <p:nvPicPr>
          <p:cNvPr id="135" name="Google Shape;135;p7"/>
          <p:cNvPicPr preferRelativeResize="0"/>
          <p:nvPr/>
        </p:nvPicPr>
        <p:blipFill rotWithShape="1">
          <a:blip r:embed="rId9">
            <a:alphaModFix/>
          </a:blip>
          <a:srcRect/>
          <a:stretch/>
        </p:blipFill>
        <p:spPr>
          <a:xfrm>
            <a:off x="13608079" y="6387688"/>
            <a:ext cx="2770397" cy="677350"/>
          </a:xfrm>
          <a:prstGeom prst="rect">
            <a:avLst/>
          </a:prstGeom>
          <a:noFill/>
          <a:ln>
            <a:noFill/>
          </a:ln>
        </p:spPr>
      </p:pic>
      <p:sp>
        <p:nvSpPr>
          <p:cNvPr id="136" name="Google Shape;136;p7"/>
          <p:cNvSpPr/>
          <p:nvPr/>
        </p:nvSpPr>
        <p:spPr>
          <a:xfrm>
            <a:off x="1108100" y="1630325"/>
            <a:ext cx="10288800" cy="2743200"/>
          </a:xfrm>
          <a:prstGeom prst="roundRect">
            <a:avLst>
              <a:gd name="adj" fmla="val 1681"/>
            </a:avLst>
          </a:prstGeom>
          <a:solidFill>
            <a:srgbClr val="E0E0EC"/>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32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Hardware Requirements</a:t>
            </a:r>
            <a:endParaRPr dirty="0">
              <a:latin typeface="Times New Roman" panose="02020603050405020304" pitchFamily="18" charset="0"/>
              <a:ea typeface="Roboto"/>
              <a:cs typeface="Times New Roman" panose="02020603050405020304" pitchFamily="18" charset="0"/>
              <a:sym typeface="Roboto"/>
            </a:endParaRPr>
          </a:p>
          <a:p>
            <a:pPr marL="0" marR="0" lvl="0" indent="0" algn="just" rtl="0">
              <a:spcBef>
                <a:spcPts val="1000"/>
              </a:spcBef>
              <a:spcAft>
                <a:spcPts val="0"/>
              </a:spcAft>
              <a:buNone/>
            </a:pPr>
            <a:r>
              <a:rPr lang="en-US"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Processor: </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Intel(R) Core(TM) i5-9300H CPU @ 2.40 GHz</a:t>
            </a:r>
            <a:endParaRPr dirty="0">
              <a:latin typeface="Times New Roman" panose="02020603050405020304" pitchFamily="18" charset="0"/>
              <a:ea typeface="Roboto"/>
              <a:cs typeface="Times New Roman" panose="02020603050405020304" pitchFamily="18" charset="0"/>
              <a:sym typeface="Roboto"/>
            </a:endParaRPr>
          </a:p>
          <a:p>
            <a:pPr marL="0" marR="0" lvl="0" indent="0" algn="just" rtl="0">
              <a:spcBef>
                <a:spcPts val="1000"/>
              </a:spcBef>
              <a:spcAft>
                <a:spcPts val="0"/>
              </a:spcAft>
              <a:buNone/>
            </a:pPr>
            <a:r>
              <a:rPr lang="en-US"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RAM: </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8.00 GB</a:t>
            </a:r>
            <a:endParaRPr sz="2400" b="1" dirty="0">
              <a:solidFill>
                <a:srgbClr val="000000"/>
              </a:solidFill>
              <a:latin typeface="Times New Roman" panose="02020603050405020304" pitchFamily="18" charset="0"/>
              <a:ea typeface="Roboto"/>
              <a:cs typeface="Times New Roman" panose="02020603050405020304" pitchFamily="18" charset="0"/>
              <a:sym typeface="Roboto"/>
            </a:endParaRPr>
          </a:p>
          <a:p>
            <a:pPr marL="0" marR="0" lvl="0" indent="0" algn="just" rtl="0">
              <a:spcBef>
                <a:spcPts val="1000"/>
              </a:spcBef>
              <a:spcAft>
                <a:spcPts val="0"/>
              </a:spcAft>
              <a:buNone/>
            </a:pPr>
            <a:r>
              <a:rPr lang="en-US"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System Type: </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64-bit operating system, x64-based processor</a:t>
            </a:r>
            <a:endParaRPr sz="2400" b="1" dirty="0">
              <a:solidFill>
                <a:srgbClr val="000000"/>
              </a:solidFill>
              <a:latin typeface="Times New Roman" panose="02020603050405020304" pitchFamily="18" charset="0"/>
              <a:ea typeface="Roboto"/>
              <a:cs typeface="Times New Roman" panose="02020603050405020304" pitchFamily="18" charset="0"/>
              <a:sym typeface="Roboto"/>
            </a:endParaRPr>
          </a:p>
          <a:p>
            <a:pPr marL="0" marR="0" lvl="0" indent="0" algn="just" rtl="0">
              <a:spcBef>
                <a:spcPts val="1000"/>
              </a:spcBef>
              <a:spcAft>
                <a:spcPts val="0"/>
              </a:spcAft>
              <a:buNone/>
            </a:pPr>
            <a:r>
              <a:rPr lang="en-US"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Storage Required: </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Maximum Up to 16 GB</a:t>
            </a:r>
            <a:endParaRPr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endParaRPr>
          </a:p>
          <a:p>
            <a:pPr marL="457200" marR="0" lvl="0" indent="-304800" algn="l" rtl="0">
              <a:spcBef>
                <a:spcPts val="1000"/>
              </a:spcBef>
              <a:spcAft>
                <a:spcPts val="0"/>
              </a:spcAft>
              <a:buClr>
                <a:schemeClr val="dk1"/>
              </a:buClr>
              <a:buSzPts val="2400"/>
              <a:buFont typeface="Calibri"/>
              <a:buNone/>
            </a:pPr>
            <a:endParaRPr sz="24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37" name="Google Shape;137;p7"/>
          <p:cNvSpPr/>
          <p:nvPr/>
        </p:nvSpPr>
        <p:spPr>
          <a:xfrm>
            <a:off x="1102701" y="4750475"/>
            <a:ext cx="10299600" cy="5233800"/>
          </a:xfrm>
          <a:prstGeom prst="roundRect">
            <a:avLst>
              <a:gd name="adj" fmla="val 1681"/>
            </a:avLst>
          </a:prstGeom>
          <a:solidFill>
            <a:srgbClr val="E0E0EC"/>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3200" b="1" dirty="0">
                <a:solidFill>
                  <a:srgbClr val="000000"/>
                </a:solidFill>
                <a:latin typeface="Times New Roman" panose="02020603050405020304" pitchFamily="18" charset="0"/>
                <a:ea typeface="Roboto"/>
                <a:cs typeface="Times New Roman" panose="02020603050405020304" pitchFamily="18" charset="0"/>
                <a:sym typeface="Roboto"/>
              </a:rPr>
              <a:t>Soft</a:t>
            </a:r>
            <a:r>
              <a:rPr lang="en-US" sz="32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ware Requirements</a:t>
            </a:r>
            <a:endParaRPr dirty="0">
              <a:latin typeface="Times New Roman" panose="02020603050405020304" pitchFamily="18" charset="0"/>
              <a:ea typeface="Roboto"/>
              <a:cs typeface="Times New Roman" panose="02020603050405020304" pitchFamily="18" charset="0"/>
              <a:sym typeface="Roboto"/>
            </a:endParaRPr>
          </a:p>
          <a:p>
            <a:pPr marL="0" marR="0" lvl="0" indent="0" algn="l" rtl="0">
              <a:lnSpc>
                <a:spcPct val="100000"/>
              </a:lnSpc>
              <a:spcBef>
                <a:spcPts val="2000"/>
              </a:spcBef>
              <a:spcAft>
                <a:spcPts val="0"/>
              </a:spcAft>
              <a:buNone/>
            </a:pPr>
            <a:r>
              <a:rPr lang="en-US"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Operating System: </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Windows 11, Version 23H2</a:t>
            </a:r>
            <a:endParaRPr sz="2400" dirty="0">
              <a:latin typeface="Times New Roman" panose="02020603050405020304" pitchFamily="18" charset="0"/>
              <a:ea typeface="Roboto"/>
              <a:cs typeface="Times New Roman" panose="02020603050405020304" pitchFamily="18" charset="0"/>
              <a:sym typeface="Roboto"/>
            </a:endParaRPr>
          </a:p>
          <a:p>
            <a:pPr marL="0" marR="0" lvl="0" indent="0" algn="l" rtl="0">
              <a:lnSpc>
                <a:spcPct val="100000"/>
              </a:lnSpc>
              <a:spcBef>
                <a:spcPts val="2000"/>
              </a:spcBef>
              <a:spcAft>
                <a:spcPts val="0"/>
              </a:spcAft>
              <a:buNone/>
            </a:pPr>
            <a:r>
              <a:rPr lang="en-US"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Code Editor: </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Visual Studio Code, v1.93.1</a:t>
            </a:r>
            <a:endParaRPr dirty="0">
              <a:latin typeface="Times New Roman" panose="02020603050405020304" pitchFamily="18" charset="0"/>
              <a:ea typeface="Roboto"/>
              <a:cs typeface="Times New Roman" panose="02020603050405020304" pitchFamily="18" charset="0"/>
              <a:sym typeface="Roboto"/>
            </a:endParaRPr>
          </a:p>
          <a:p>
            <a:pPr marL="0" marR="0" lvl="0" indent="0" algn="l" rtl="0">
              <a:lnSpc>
                <a:spcPct val="100000"/>
              </a:lnSpc>
              <a:spcBef>
                <a:spcPts val="2000"/>
              </a:spcBef>
              <a:spcAft>
                <a:spcPts val="0"/>
              </a:spcAft>
              <a:buNone/>
            </a:pPr>
            <a:r>
              <a:rPr lang="en-US"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Frontend: </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React Native Expo, Typescript, Tailwind CSS</a:t>
            </a:r>
            <a:endParaRPr dirty="0">
              <a:latin typeface="Times New Roman" panose="02020603050405020304" pitchFamily="18" charset="0"/>
              <a:ea typeface="Roboto"/>
              <a:cs typeface="Times New Roman" panose="02020603050405020304" pitchFamily="18" charset="0"/>
              <a:sym typeface="Roboto"/>
            </a:endParaRPr>
          </a:p>
          <a:p>
            <a:pPr marL="0" marR="0" lvl="0" indent="0" algn="l" rtl="0">
              <a:lnSpc>
                <a:spcPct val="100000"/>
              </a:lnSpc>
              <a:spcBef>
                <a:spcPts val="2000"/>
              </a:spcBef>
              <a:spcAft>
                <a:spcPts val="0"/>
              </a:spcAft>
              <a:buNone/>
            </a:pPr>
            <a:r>
              <a:rPr lang="en-US"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Backend: </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Neon DB, PostgreSQL</a:t>
            </a:r>
            <a:endParaRPr dirty="0">
              <a:latin typeface="Times New Roman" panose="02020603050405020304" pitchFamily="18" charset="0"/>
              <a:ea typeface="Roboto"/>
              <a:cs typeface="Times New Roman" panose="02020603050405020304" pitchFamily="18" charset="0"/>
              <a:sym typeface="Roboto"/>
            </a:endParaRPr>
          </a:p>
          <a:p>
            <a:pPr marL="0" marR="0" lvl="0" indent="0" algn="l" rtl="0">
              <a:lnSpc>
                <a:spcPct val="100000"/>
              </a:lnSpc>
              <a:spcBef>
                <a:spcPts val="2000"/>
              </a:spcBef>
              <a:spcAft>
                <a:spcPts val="0"/>
              </a:spcAft>
              <a:buNone/>
            </a:pPr>
            <a:r>
              <a:rPr lang="en-US"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Authentication: </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Clerk Auth</a:t>
            </a:r>
            <a:endParaRPr dirty="0">
              <a:latin typeface="Times New Roman" panose="02020603050405020304" pitchFamily="18" charset="0"/>
              <a:ea typeface="Roboto"/>
              <a:cs typeface="Times New Roman" panose="02020603050405020304" pitchFamily="18" charset="0"/>
              <a:sym typeface="Roboto"/>
            </a:endParaRPr>
          </a:p>
          <a:p>
            <a:pPr marL="0" marR="0" lvl="0" indent="0" algn="l" rtl="0">
              <a:lnSpc>
                <a:spcPct val="100000"/>
              </a:lnSpc>
              <a:spcBef>
                <a:spcPts val="2000"/>
              </a:spcBef>
              <a:spcAft>
                <a:spcPts val="0"/>
              </a:spcAft>
              <a:buNone/>
            </a:pPr>
            <a:r>
              <a:rPr lang="en-US"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APIs: </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Here Maps Geocoding and Search API; Here Maps Routing API</a:t>
            </a:r>
            <a:endParaRPr dirty="0">
              <a:latin typeface="Times New Roman" panose="02020603050405020304" pitchFamily="18" charset="0"/>
              <a:ea typeface="Roboto"/>
              <a:cs typeface="Times New Roman" panose="02020603050405020304" pitchFamily="18" charset="0"/>
              <a:sym typeface="Roboto"/>
            </a:endParaRPr>
          </a:p>
          <a:p>
            <a:pPr marL="0" marR="0" lvl="0" indent="0" algn="l" rtl="0">
              <a:lnSpc>
                <a:spcPct val="100000"/>
              </a:lnSpc>
              <a:spcBef>
                <a:spcPts val="2000"/>
              </a:spcBef>
              <a:spcAft>
                <a:spcPts val="0"/>
              </a:spcAft>
              <a:buNone/>
            </a:pPr>
            <a:r>
              <a:rPr lang="en-US" sz="2400" b="1" i="0" u="none" strike="noStrike" dirty="0">
                <a:solidFill>
                  <a:srgbClr val="000000"/>
                </a:solidFill>
                <a:latin typeface="Times New Roman" panose="02020603050405020304" pitchFamily="18" charset="0"/>
                <a:ea typeface="Roboto"/>
                <a:cs typeface="Times New Roman" panose="02020603050405020304" pitchFamily="18" charset="0"/>
                <a:sym typeface="Roboto"/>
              </a:rPr>
              <a:t>Payment Integration: </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Stripe Method</a:t>
            </a:r>
            <a:endParaRPr sz="2400" dirty="0">
              <a:solidFill>
                <a:schemeClr val="dk1"/>
              </a:solidFill>
              <a:latin typeface="Times New Roman" panose="02020603050405020304" pitchFamily="18" charset="0"/>
              <a:ea typeface="Roboto"/>
              <a:cs typeface="Times New Roman" panose="02020603050405020304" pitchFamily="18" charset="0"/>
              <a:sym typeface="Roboto"/>
            </a:endParaRPr>
          </a:p>
        </p:txBody>
      </p:sp>
      <p:pic>
        <p:nvPicPr>
          <p:cNvPr id="138" name="Google Shape;138;p7" descr="PostgreSQL Logo Free Vector Download | FreeImages"/>
          <p:cNvPicPr preferRelativeResize="0"/>
          <p:nvPr/>
        </p:nvPicPr>
        <p:blipFill rotWithShape="1">
          <a:blip r:embed="rId10">
            <a:alphaModFix/>
          </a:blip>
          <a:srcRect/>
          <a:stretch/>
        </p:blipFill>
        <p:spPr>
          <a:xfrm>
            <a:off x="12455789" y="2484826"/>
            <a:ext cx="1701719" cy="1888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p:nvPr/>
        </p:nvSpPr>
        <p:spPr>
          <a:xfrm>
            <a:off x="1143000" y="1028700"/>
            <a:ext cx="11012100" cy="112011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Workflow</a:t>
            </a:r>
            <a:endParaRPr dirty="0">
              <a:latin typeface="Times New Roman" panose="02020603050405020304" pitchFamily="18" charset="0"/>
              <a:ea typeface="Roboto"/>
              <a:cs typeface="Times New Roman" panose="02020603050405020304" pitchFamily="18" charset="0"/>
              <a:sym typeface="Roboto"/>
            </a:endParaRPr>
          </a:p>
        </p:txBody>
      </p:sp>
      <p:pic>
        <p:nvPicPr>
          <p:cNvPr id="3" name="Picture 2">
            <a:extLst>
              <a:ext uri="{FF2B5EF4-FFF2-40B4-BE49-F238E27FC236}">
                <a16:creationId xmlns:a16="http://schemas.microsoft.com/office/drawing/2014/main" id="{F65EA668-45D1-BF2E-79CE-396C95F78F81}"/>
              </a:ext>
            </a:extLst>
          </p:cNvPr>
          <p:cNvPicPr>
            <a:picLocks noChangeAspect="1"/>
          </p:cNvPicPr>
          <p:nvPr/>
        </p:nvPicPr>
        <p:blipFill>
          <a:blip r:embed="rId3"/>
          <a:srcRect r="1976"/>
          <a:stretch/>
        </p:blipFill>
        <p:spPr>
          <a:xfrm>
            <a:off x="1080148" y="2122814"/>
            <a:ext cx="16162823" cy="76253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9"/>
          <p:cNvSpPr txBox="1"/>
          <p:nvPr/>
        </p:nvSpPr>
        <p:spPr>
          <a:xfrm>
            <a:off x="1143000" y="1028700"/>
            <a:ext cx="11012100" cy="112011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Methodology and Approach</a:t>
            </a:r>
            <a:endParaRPr dirty="0">
              <a:latin typeface="Times New Roman" panose="02020603050405020304" pitchFamily="18" charset="0"/>
              <a:ea typeface="Roboto"/>
              <a:cs typeface="Times New Roman" panose="02020603050405020304" pitchFamily="18" charset="0"/>
              <a:sym typeface="Roboto"/>
            </a:endParaRPr>
          </a:p>
        </p:txBody>
      </p:sp>
      <p:sp>
        <p:nvSpPr>
          <p:cNvPr id="173" name="Google Shape;173;p9"/>
          <p:cNvSpPr/>
          <p:nvPr/>
        </p:nvSpPr>
        <p:spPr>
          <a:xfrm>
            <a:off x="1143000" y="3314700"/>
            <a:ext cx="6762900" cy="5486400"/>
          </a:xfrm>
          <a:prstGeom prst="roundRect">
            <a:avLst>
              <a:gd name="adj" fmla="val 1681"/>
            </a:avLst>
          </a:prstGeom>
          <a:solidFill>
            <a:srgbClr val="E0E0EC"/>
          </a:solid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None/>
            </a:pPr>
            <a:r>
              <a:rPr lang="en-US" sz="3600" b="1" u="sng" dirty="0">
                <a:solidFill>
                  <a:schemeClr val="dk1"/>
                </a:solidFill>
                <a:latin typeface="Times New Roman" panose="02020603050405020304" pitchFamily="18" charset="0"/>
                <a:ea typeface="Roboto"/>
                <a:cs typeface="Times New Roman" panose="02020603050405020304" pitchFamily="18" charset="0"/>
                <a:sym typeface="Roboto"/>
              </a:rPr>
              <a:t>Module 1: Authentication</a:t>
            </a:r>
            <a:endParaRPr dirty="0">
              <a:latin typeface="Times New Roman" panose="02020603050405020304" pitchFamily="18" charset="0"/>
              <a:ea typeface="Roboto"/>
              <a:cs typeface="Times New Roman" panose="02020603050405020304" pitchFamily="18" charset="0"/>
              <a:sym typeface="Roboto"/>
            </a:endParaRPr>
          </a:p>
          <a:p>
            <a:pPr marL="342900" marR="0" lvl="0" indent="-342900" algn="l" rtl="0">
              <a:lnSpc>
                <a:spcPct val="250000"/>
              </a:lnSpc>
              <a:spcBef>
                <a:spcPts val="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User Sign up using email and password</a:t>
            </a:r>
            <a:endParaRPr dirty="0">
              <a:latin typeface="Times New Roman" panose="02020603050405020304" pitchFamily="18" charset="0"/>
              <a:ea typeface="Roboto"/>
              <a:cs typeface="Times New Roman" panose="02020603050405020304" pitchFamily="18" charset="0"/>
              <a:sym typeface="Roboto"/>
            </a:endParaRPr>
          </a:p>
          <a:p>
            <a:pPr marL="342900" marR="0" lvl="0" indent="-342900" algn="l" rtl="0">
              <a:lnSpc>
                <a:spcPct val="250000"/>
              </a:lnSpc>
              <a:spcBef>
                <a:spcPts val="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User Log in</a:t>
            </a:r>
            <a:endParaRPr dirty="0">
              <a:latin typeface="Times New Roman" panose="02020603050405020304" pitchFamily="18" charset="0"/>
              <a:ea typeface="Roboto"/>
              <a:cs typeface="Times New Roman" panose="02020603050405020304" pitchFamily="18" charset="0"/>
              <a:sym typeface="Roboto"/>
            </a:endParaRPr>
          </a:p>
          <a:p>
            <a:pPr marL="342900" marR="0" lvl="0" indent="-342900" algn="l" rtl="0">
              <a:lnSpc>
                <a:spcPct val="250000"/>
              </a:lnSpc>
              <a:spcBef>
                <a:spcPts val="100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User Sign in using Google Accounts</a:t>
            </a:r>
            <a:endParaRPr dirty="0">
              <a:latin typeface="Times New Roman" panose="02020603050405020304" pitchFamily="18" charset="0"/>
              <a:ea typeface="Roboto"/>
              <a:cs typeface="Times New Roman" panose="02020603050405020304" pitchFamily="18" charset="0"/>
              <a:sym typeface="Roboto"/>
            </a:endParaRPr>
          </a:p>
          <a:p>
            <a:pPr marL="342900" marR="0" lvl="0" indent="-342900" algn="l" rtl="0">
              <a:lnSpc>
                <a:spcPct val="250000"/>
              </a:lnSpc>
              <a:spcBef>
                <a:spcPts val="100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Services such as Clerk Emai</a:t>
            </a:r>
            <a:r>
              <a:rPr lang="en-US" sz="2400" dirty="0">
                <a:latin typeface="Times New Roman" panose="02020603050405020304" pitchFamily="18" charset="0"/>
                <a:ea typeface="Roboto"/>
                <a:cs typeface="Times New Roman" panose="02020603050405020304" pitchFamily="18" charset="0"/>
                <a:sym typeface="Roboto"/>
              </a:rPr>
              <a:t>l</a:t>
            </a: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 Auth, OAuth</a:t>
            </a:r>
            <a:endParaRPr sz="2400" b="1"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174" name="Google Shape;174;p9"/>
          <p:cNvSpPr/>
          <p:nvPr/>
        </p:nvSpPr>
        <p:spPr>
          <a:xfrm>
            <a:off x="8415528" y="246595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3">
              <a:alphaModFix/>
            </a:blip>
            <a:stretch>
              <a:fillRect/>
            </a:stretch>
          </a:blipFill>
          <a:ln>
            <a:noFill/>
          </a:ln>
        </p:spPr>
      </p:sp>
      <p:sp>
        <p:nvSpPr>
          <p:cNvPr id="175" name="Google Shape;175;p9"/>
          <p:cNvSpPr/>
          <p:nvPr/>
        </p:nvSpPr>
        <p:spPr>
          <a:xfrm>
            <a:off x="11715300" y="246595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4">
              <a:alphaModFix/>
            </a:blip>
            <a:stretch>
              <a:fillRect/>
            </a:stretch>
          </a:blipFill>
          <a:ln>
            <a:noFill/>
          </a:ln>
        </p:spPr>
      </p:sp>
      <p:sp>
        <p:nvSpPr>
          <p:cNvPr id="176" name="Google Shape;176;p9"/>
          <p:cNvSpPr/>
          <p:nvPr/>
        </p:nvSpPr>
        <p:spPr>
          <a:xfrm>
            <a:off x="15015075" y="246595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5">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0"/>
          <p:cNvSpPr txBox="1"/>
          <p:nvPr/>
        </p:nvSpPr>
        <p:spPr>
          <a:xfrm>
            <a:off x="1143000" y="1028700"/>
            <a:ext cx="11012100" cy="1120115"/>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5199" b="1" dirty="0">
                <a:solidFill>
                  <a:srgbClr val="2B2B2B"/>
                </a:solidFill>
                <a:latin typeface="Times New Roman" panose="02020603050405020304" pitchFamily="18" charset="0"/>
                <a:ea typeface="Roboto"/>
                <a:cs typeface="Times New Roman" panose="02020603050405020304" pitchFamily="18" charset="0"/>
                <a:sym typeface="Roboto"/>
              </a:rPr>
              <a:t>Methodology and Approach</a:t>
            </a:r>
            <a:endParaRPr dirty="0">
              <a:latin typeface="Times New Roman" panose="02020603050405020304" pitchFamily="18" charset="0"/>
              <a:ea typeface="Roboto"/>
              <a:cs typeface="Times New Roman" panose="02020603050405020304" pitchFamily="18" charset="0"/>
              <a:sym typeface="Roboto"/>
            </a:endParaRPr>
          </a:p>
        </p:txBody>
      </p:sp>
      <p:sp>
        <p:nvSpPr>
          <p:cNvPr id="182" name="Google Shape;182;p10"/>
          <p:cNvSpPr/>
          <p:nvPr/>
        </p:nvSpPr>
        <p:spPr>
          <a:xfrm>
            <a:off x="1143000" y="3314700"/>
            <a:ext cx="6806700" cy="5486400"/>
          </a:xfrm>
          <a:prstGeom prst="roundRect">
            <a:avLst>
              <a:gd name="adj" fmla="val 1681"/>
            </a:avLst>
          </a:prstGeom>
          <a:solidFill>
            <a:srgbClr val="E0E0EC"/>
          </a:solid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None/>
            </a:pPr>
            <a:r>
              <a:rPr lang="en-US" sz="3600" b="1" u="sng" dirty="0">
                <a:solidFill>
                  <a:schemeClr val="dk1"/>
                </a:solidFill>
                <a:latin typeface="Times New Roman" panose="02020603050405020304" pitchFamily="18" charset="0"/>
                <a:ea typeface="Roboto"/>
                <a:cs typeface="Times New Roman" panose="02020603050405020304" pitchFamily="18" charset="0"/>
                <a:sym typeface="Roboto"/>
              </a:rPr>
              <a:t>Module 2: User Profile</a:t>
            </a:r>
            <a:endParaRPr dirty="0">
              <a:latin typeface="Times New Roman" panose="02020603050405020304" pitchFamily="18" charset="0"/>
              <a:ea typeface="Roboto"/>
              <a:cs typeface="Times New Roman" panose="02020603050405020304" pitchFamily="18" charset="0"/>
              <a:sym typeface="Roboto"/>
            </a:endParaRPr>
          </a:p>
          <a:p>
            <a:pPr marL="285750" marR="0" lvl="0" indent="-285750" algn="l" rtl="0">
              <a:lnSpc>
                <a:spcPct val="200000"/>
              </a:lnSpc>
              <a:spcBef>
                <a:spcPts val="100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User information</a:t>
            </a:r>
            <a:endParaRPr dirty="0">
              <a:latin typeface="Times New Roman" panose="02020603050405020304" pitchFamily="18" charset="0"/>
              <a:ea typeface="Roboto"/>
              <a:cs typeface="Times New Roman" panose="02020603050405020304" pitchFamily="18" charset="0"/>
              <a:sym typeface="Roboto"/>
            </a:endParaRPr>
          </a:p>
          <a:p>
            <a:pPr marL="742950" marR="0" lvl="1" indent="-285750" algn="l" rtl="0">
              <a:lnSpc>
                <a:spcPct val="100000"/>
              </a:lnSpc>
              <a:spcBef>
                <a:spcPts val="0"/>
              </a:spcBef>
              <a:spcAft>
                <a:spcPts val="0"/>
              </a:spcAft>
              <a:buClr>
                <a:srgbClr val="000000"/>
              </a:buClr>
              <a:buSzPts val="2400"/>
              <a:buFont typeface="Roboto"/>
              <a:buChar char="•"/>
            </a:pPr>
            <a:r>
              <a:rPr lang="en-US" sz="2400" i="0" u="none" strike="noStrike" cap="none" dirty="0">
                <a:solidFill>
                  <a:srgbClr val="000000"/>
                </a:solidFill>
                <a:latin typeface="Times New Roman" panose="02020603050405020304" pitchFamily="18" charset="0"/>
                <a:ea typeface="Roboto"/>
                <a:cs typeface="Times New Roman" panose="02020603050405020304" pitchFamily="18" charset="0"/>
                <a:sym typeface="Roboto"/>
              </a:rPr>
              <a:t>Profile picture, first name, last name, </a:t>
            </a:r>
            <a:endParaRPr sz="2400" i="0" u="none" strike="noStrike" cap="none" dirty="0">
              <a:solidFill>
                <a:srgbClr val="000000"/>
              </a:solidFill>
              <a:latin typeface="Times New Roman" panose="02020603050405020304" pitchFamily="18" charset="0"/>
              <a:ea typeface="Roboto"/>
              <a:cs typeface="Times New Roman" panose="02020603050405020304" pitchFamily="18" charset="0"/>
              <a:sym typeface="Roboto"/>
            </a:endParaRPr>
          </a:p>
          <a:p>
            <a:pPr marL="742950" marR="0" lvl="1" indent="-285750" algn="l" rtl="0">
              <a:lnSpc>
                <a:spcPct val="100000"/>
              </a:lnSpc>
              <a:spcBef>
                <a:spcPts val="1000"/>
              </a:spcBef>
              <a:spcAft>
                <a:spcPts val="0"/>
              </a:spcAft>
              <a:buClr>
                <a:srgbClr val="000000"/>
              </a:buClr>
              <a:buSzPts val="2400"/>
              <a:buFont typeface="Roboto"/>
              <a:buChar char="•"/>
            </a:pPr>
            <a:r>
              <a:rPr lang="en-US" sz="2400" i="0" u="none" strike="noStrike" cap="none" dirty="0">
                <a:solidFill>
                  <a:srgbClr val="000000"/>
                </a:solidFill>
                <a:latin typeface="Times New Roman" panose="02020603050405020304" pitchFamily="18" charset="0"/>
                <a:ea typeface="Roboto"/>
                <a:cs typeface="Times New Roman" panose="02020603050405020304" pitchFamily="18" charset="0"/>
                <a:sym typeface="Roboto"/>
              </a:rPr>
              <a:t>email, phone number</a:t>
            </a:r>
            <a:endParaRPr dirty="0">
              <a:latin typeface="Times New Roman" panose="02020603050405020304" pitchFamily="18" charset="0"/>
              <a:ea typeface="Roboto"/>
              <a:cs typeface="Times New Roman" panose="02020603050405020304" pitchFamily="18" charset="0"/>
              <a:sym typeface="Roboto"/>
            </a:endParaRPr>
          </a:p>
          <a:p>
            <a:pPr marL="285750" marR="0" lvl="0" indent="-285750" algn="l" rtl="0">
              <a:lnSpc>
                <a:spcPct val="200000"/>
              </a:lnSpc>
              <a:spcBef>
                <a:spcPts val="1000"/>
              </a:spcBef>
              <a:spcAft>
                <a:spcPts val="0"/>
              </a:spcAft>
              <a:buClr>
                <a:srgbClr val="000000"/>
              </a:buClr>
              <a:buSzPts val="2400"/>
              <a:buFont typeface="Roboto"/>
              <a:buChar char="•"/>
            </a:pPr>
            <a:r>
              <a:rPr lang="en-US" sz="2400" i="0" u="none" strike="noStrike" dirty="0">
                <a:solidFill>
                  <a:srgbClr val="000000"/>
                </a:solidFill>
                <a:latin typeface="Times New Roman" panose="02020603050405020304" pitchFamily="18" charset="0"/>
                <a:ea typeface="Roboto"/>
                <a:cs typeface="Times New Roman" panose="02020603050405020304" pitchFamily="18" charset="0"/>
                <a:sym typeface="Roboto"/>
              </a:rPr>
              <a:t>Ride history</a:t>
            </a:r>
            <a:endParaRPr dirty="0">
              <a:latin typeface="Times New Roman" panose="02020603050405020304" pitchFamily="18" charset="0"/>
              <a:ea typeface="Roboto"/>
              <a:cs typeface="Times New Roman" panose="02020603050405020304" pitchFamily="18" charset="0"/>
              <a:sym typeface="Roboto"/>
            </a:endParaRPr>
          </a:p>
          <a:p>
            <a:pPr marL="285750" marR="0" lvl="0" indent="-285750" algn="l" rtl="0">
              <a:lnSpc>
                <a:spcPct val="200000"/>
              </a:lnSpc>
              <a:spcBef>
                <a:spcPts val="1000"/>
              </a:spcBef>
              <a:spcAft>
                <a:spcPts val="0"/>
              </a:spcAft>
              <a:buClr>
                <a:srgbClr val="000000"/>
              </a:buClr>
              <a:buSzPts val="2400"/>
              <a:buFont typeface="Roboto"/>
              <a:buChar char="•"/>
            </a:pPr>
            <a:r>
              <a:rPr lang="en-US" sz="2400" dirty="0">
                <a:solidFill>
                  <a:srgbClr val="000000"/>
                </a:solidFill>
                <a:latin typeface="Times New Roman" panose="02020603050405020304" pitchFamily="18" charset="0"/>
                <a:ea typeface="Roboto"/>
                <a:cs typeface="Times New Roman" panose="02020603050405020304" pitchFamily="18" charset="0"/>
                <a:sym typeface="Roboto"/>
              </a:rPr>
              <a:t>Chats</a:t>
            </a:r>
            <a:endParaRPr sz="2400" i="0" u="none" strike="noStrike" dirty="0">
              <a:solidFill>
                <a:srgbClr val="000000"/>
              </a:solidFill>
              <a:latin typeface="Times New Roman" panose="02020603050405020304" pitchFamily="18" charset="0"/>
              <a:ea typeface="Roboto"/>
              <a:cs typeface="Times New Roman" panose="02020603050405020304" pitchFamily="18" charset="0"/>
              <a:sym typeface="Roboto"/>
            </a:endParaRPr>
          </a:p>
        </p:txBody>
      </p:sp>
      <p:sp>
        <p:nvSpPr>
          <p:cNvPr id="183" name="Google Shape;183;p10"/>
          <p:cNvSpPr/>
          <p:nvPr/>
        </p:nvSpPr>
        <p:spPr>
          <a:xfrm>
            <a:off x="11793487" y="243700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3">
              <a:alphaModFix/>
            </a:blip>
            <a:stretch>
              <a:fillRect/>
            </a:stretch>
          </a:blipFill>
          <a:ln>
            <a:noFill/>
          </a:ln>
        </p:spPr>
      </p:sp>
      <p:sp>
        <p:nvSpPr>
          <p:cNvPr id="184" name="Google Shape;184;p10"/>
          <p:cNvSpPr/>
          <p:nvPr/>
        </p:nvSpPr>
        <p:spPr>
          <a:xfrm>
            <a:off x="15193575" y="243700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4">
              <a:alphaModFix/>
            </a:blip>
            <a:stretch>
              <a:fillRect/>
            </a:stretch>
          </a:blipFill>
          <a:ln>
            <a:noFill/>
          </a:ln>
        </p:spPr>
      </p:sp>
      <p:sp>
        <p:nvSpPr>
          <p:cNvPr id="185" name="Google Shape;185;p10"/>
          <p:cNvSpPr/>
          <p:nvPr/>
        </p:nvSpPr>
        <p:spPr>
          <a:xfrm>
            <a:off x="8393400" y="2437000"/>
            <a:ext cx="2872800" cy="6364093"/>
          </a:xfrm>
          <a:custGeom>
            <a:avLst/>
            <a:gdLst/>
            <a:ahLst/>
            <a:cxnLst/>
            <a:rect l="l" t="t" r="r" b="b"/>
            <a:pathLst>
              <a:path w="5942470" h="12792146" extrusionOk="0">
                <a:moveTo>
                  <a:pt x="0" y="0"/>
                </a:moveTo>
                <a:lnTo>
                  <a:pt x="5942470" y="0"/>
                </a:lnTo>
                <a:lnTo>
                  <a:pt x="5942470" y="12792146"/>
                </a:lnTo>
                <a:lnTo>
                  <a:pt x="0" y="12792146"/>
                </a:lnTo>
                <a:lnTo>
                  <a:pt x="0" y="0"/>
                </a:lnTo>
                <a:close/>
              </a:path>
            </a:pathLst>
          </a:custGeom>
          <a:blipFill rotWithShape="1">
            <a:blip r:embed="rId5">
              <a:alphaModFix/>
            </a:blip>
            <a:stretch>
              <a:fillRect/>
            </a:stretch>
          </a:blipFill>
          <a:ln>
            <a:noFill/>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656</Words>
  <Application>Microsoft Office PowerPoint</Application>
  <PresentationFormat>Custom</PresentationFormat>
  <Paragraphs>81</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Times New Roman</vt:lpstr>
      <vt:lpstr>Calibri</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Madhav Bharadwaj</dc:creator>
  <cp:lastModifiedBy>Madhav Bharadwaj</cp:lastModifiedBy>
  <cp:revision>18</cp:revision>
  <dcterms:created xsi:type="dcterms:W3CDTF">2006-08-16T00:00:00Z</dcterms:created>
  <dcterms:modified xsi:type="dcterms:W3CDTF">2024-12-25T10:55:19Z</dcterms:modified>
</cp:coreProperties>
</file>